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Instrument Sans Semi Bold"/>
      <p:regular r:id="rId20"/>
    </p:embeddedFont>
    <p:embeddedFont>
      <p:font typeface="Instrument Sans Semi Bold"/>
      <p:regular r:id="rId21"/>
    </p:embeddedFont>
    <p:embeddedFont>
      <p:font typeface="Instrument Sans Semi Bold"/>
      <p:regular r:id="rId22"/>
    </p:embeddedFont>
    <p:embeddedFont>
      <p:font typeface="Instrument Sans Semi Bold"/>
      <p:regular r:id="rId23"/>
    </p:embeddedFont>
    <p:embeddedFont>
      <p:font typeface="Instrument Sans Medium"/>
      <p:regular r:id="rId24"/>
    </p:embeddedFont>
    <p:embeddedFont>
      <p:font typeface="Instrument Sans Medium"/>
      <p:regular r:id="rId25"/>
    </p:embeddedFont>
    <p:embeddedFont>
      <p:font typeface="Instrument Sans Medium"/>
      <p:regular r:id="rId26"/>
    </p:embeddedFont>
    <p:embeddedFont>
      <p:font typeface="Instrument Sans Medium"/>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2209" y="916305"/>
            <a:ext cx="7632383" cy="3724751"/>
          </a:xfrm>
          <a:prstGeom prst="rect">
            <a:avLst/>
          </a:prstGeom>
          <a:noFill/>
          <a:ln/>
        </p:spPr>
        <p:txBody>
          <a:bodyPr wrap="square" lIns="0" tIns="0" rIns="0" bIns="0" rtlCol="0" anchor="t"/>
          <a:lstStyle/>
          <a:p>
            <a:pPr indent="0" marL="0">
              <a:lnSpc>
                <a:spcPts val="7300"/>
              </a:lnSpc>
              <a:buNone/>
            </a:pPr>
            <a:r>
              <a:rPr lang="en-US" sz="5850" dirty="0">
                <a:solidFill>
                  <a:srgbClr val="505468"/>
                </a:solidFill>
                <a:latin typeface="Instrument Sans Semi Bold" pitchFamily="34" charset="0"/>
                <a:ea typeface="Instrument Sans Semi Bold" pitchFamily="34" charset="-122"/>
                <a:cs typeface="Instrument Sans Semi Bold" pitchFamily="34" charset="-120"/>
              </a:rPr>
              <a:t>Funding in Startups: A Data-Driven Insight into Sectors and Regions</a:t>
            </a:r>
            <a:endParaRPr lang="en-US" sz="5850" dirty="0"/>
          </a:p>
        </p:txBody>
      </p:sp>
      <p:sp>
        <p:nvSpPr>
          <p:cNvPr id="4" name="Text 1"/>
          <p:cNvSpPr/>
          <p:nvPr/>
        </p:nvSpPr>
        <p:spPr>
          <a:xfrm>
            <a:off x="6242209" y="4964906"/>
            <a:ext cx="7632383" cy="1727597"/>
          </a:xfrm>
          <a:prstGeom prst="rect">
            <a:avLst/>
          </a:prstGeom>
          <a:noFill/>
          <a:ln/>
        </p:spPr>
        <p:txBody>
          <a:bodyPr wrap="square" lIns="0" tIns="0" rIns="0" bIns="0" rtlCol="0" anchor="t"/>
          <a:lstStyle/>
          <a:p>
            <a:pPr indent="0" marL="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This presentation will provide a detailed analysis of startup funding trends, uncovering strategic insights for investors and entrepreneurs. By examining data from multiple sectors, markets, and regions, we will understand which areas receive the most funding and why, offering recommendations to optimize future startup funding strategies.</a:t>
            </a:r>
            <a:endParaRPr lang="en-US" sz="1700" dirty="0"/>
          </a:p>
        </p:txBody>
      </p:sp>
      <p:sp>
        <p:nvSpPr>
          <p:cNvPr id="5" name="Shape 2"/>
          <p:cNvSpPr/>
          <p:nvPr/>
        </p:nvSpPr>
        <p:spPr>
          <a:xfrm>
            <a:off x="6242209" y="6951464"/>
            <a:ext cx="345519" cy="345519"/>
          </a:xfrm>
          <a:prstGeom prst="roundRect">
            <a:avLst>
              <a:gd name="adj" fmla="val 26461890"/>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49829" y="6959084"/>
            <a:ext cx="330279" cy="330279"/>
          </a:xfrm>
          <a:prstGeom prst="rect">
            <a:avLst/>
          </a:prstGeom>
        </p:spPr>
      </p:pic>
      <p:sp>
        <p:nvSpPr>
          <p:cNvPr id="7" name="Text 3"/>
          <p:cNvSpPr/>
          <p:nvPr/>
        </p:nvSpPr>
        <p:spPr>
          <a:xfrm>
            <a:off x="6695599" y="6935391"/>
            <a:ext cx="2431137" cy="377785"/>
          </a:xfrm>
          <a:prstGeom prst="rect">
            <a:avLst/>
          </a:prstGeom>
          <a:noFill/>
          <a:ln/>
        </p:spPr>
        <p:txBody>
          <a:bodyPr wrap="none" lIns="0" tIns="0" rIns="0" bIns="0" rtlCol="0" anchor="t"/>
          <a:lstStyle/>
          <a:p>
            <a:pPr algn="l" indent="0" marL="0">
              <a:lnSpc>
                <a:spcPts val="2950"/>
              </a:lnSpc>
              <a:buNone/>
            </a:pPr>
            <a:r>
              <a:rPr lang="en-US" sz="2100" b="1" dirty="0">
                <a:solidFill>
                  <a:srgbClr val="5B5F71"/>
                </a:solidFill>
                <a:latin typeface="Instrument Sans Bold" pitchFamily="34" charset="0"/>
                <a:ea typeface="Instrument Sans Bold" pitchFamily="34" charset="-122"/>
                <a:cs typeface="Instrument Sans Bold" pitchFamily="34" charset="-120"/>
              </a:rPr>
              <a:t>by Gopal Bagaswar</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434584"/>
            <a:ext cx="6190178" cy="771525"/>
          </a:xfrm>
          <a:prstGeom prst="rect">
            <a:avLst/>
          </a:prstGeom>
          <a:noFill/>
          <a:ln/>
        </p:spPr>
        <p:txBody>
          <a:bodyPr wrap="none" lIns="0" tIns="0" rIns="0" bIns="0" rtlCol="0" anchor="t"/>
          <a:lstStyle/>
          <a:p>
            <a:pPr indent="0" marL="0">
              <a:lnSpc>
                <a:spcPts val="6050"/>
              </a:lnSpc>
              <a:buNone/>
            </a:pPr>
            <a:r>
              <a:rPr lang="en-US" sz="4850" dirty="0">
                <a:solidFill>
                  <a:srgbClr val="505468"/>
                </a:solidFill>
                <a:latin typeface="Instrument Sans Semi Bold" pitchFamily="34" charset="0"/>
                <a:ea typeface="Instrument Sans Semi Bold" pitchFamily="34" charset="-122"/>
                <a:cs typeface="Instrument Sans Semi Bold" pitchFamily="34" charset="-120"/>
              </a:rPr>
              <a:t>Some More Insights…</a:t>
            </a:r>
            <a:endParaRPr lang="en-US" sz="4850" dirty="0"/>
          </a:p>
        </p:txBody>
      </p:sp>
      <p:pic>
        <p:nvPicPr>
          <p:cNvPr id="3" name="Image 0" descr="preencoded.png">    </p:cNvPr>
          <p:cNvPicPr>
            <a:picLocks noChangeAspect="1"/>
          </p:cNvPicPr>
          <p:nvPr/>
        </p:nvPicPr>
        <p:blipFill>
          <a:blip r:embed="rId1"/>
          <a:stretch>
            <a:fillRect/>
          </a:stretch>
        </p:blipFill>
        <p:spPr>
          <a:xfrm>
            <a:off x="2013347" y="2858095"/>
            <a:ext cx="4638318" cy="3703320"/>
          </a:xfrm>
          <a:prstGeom prst="rect">
            <a:avLst/>
          </a:prstGeom>
        </p:spPr>
      </p:pic>
      <p:pic>
        <p:nvPicPr>
          <p:cNvPr id="4" name="Image 1" descr="preencoded.png">    </p:cNvPr>
          <p:cNvPicPr>
            <a:picLocks noChangeAspect="1"/>
          </p:cNvPicPr>
          <p:nvPr/>
        </p:nvPicPr>
        <p:blipFill>
          <a:blip r:embed="rId2"/>
          <a:stretch>
            <a:fillRect/>
          </a:stretch>
        </p:blipFill>
        <p:spPr>
          <a:xfrm>
            <a:off x="6849070" y="2858095"/>
            <a:ext cx="5767864" cy="3703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84860" y="616625"/>
            <a:ext cx="9430822" cy="69965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5309" y="737949"/>
            <a:ext cx="5707142" cy="713303"/>
          </a:xfrm>
          <a:prstGeom prst="rect">
            <a:avLst/>
          </a:prstGeom>
          <a:noFill/>
          <a:ln/>
        </p:spPr>
        <p:txBody>
          <a:bodyPr wrap="none" lIns="0" tIns="0" rIns="0" bIns="0" rtlCol="0" anchor="t"/>
          <a:lstStyle/>
          <a:p>
            <a:pPr indent="0" marL="0">
              <a:lnSpc>
                <a:spcPts val="560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450" dirty="0"/>
          </a:p>
        </p:txBody>
      </p:sp>
      <p:pic>
        <p:nvPicPr>
          <p:cNvPr id="4" name="Image 1" descr="preencoded.png">    </p:cNvPr>
          <p:cNvPicPr>
            <a:picLocks noChangeAspect="1"/>
          </p:cNvPicPr>
          <p:nvPr/>
        </p:nvPicPr>
        <p:blipFill>
          <a:blip r:embed="rId2"/>
          <a:stretch>
            <a:fillRect/>
          </a:stretch>
        </p:blipFill>
        <p:spPr>
          <a:xfrm>
            <a:off x="6285309" y="1793677"/>
            <a:ext cx="1141333" cy="1826181"/>
          </a:xfrm>
          <a:prstGeom prst="rect">
            <a:avLst/>
          </a:prstGeom>
        </p:spPr>
      </p:pic>
      <p:sp>
        <p:nvSpPr>
          <p:cNvPr id="5" name="Text 1"/>
          <p:cNvSpPr/>
          <p:nvPr/>
        </p:nvSpPr>
        <p:spPr>
          <a:xfrm>
            <a:off x="7769066" y="2021919"/>
            <a:ext cx="2853571" cy="356711"/>
          </a:xfrm>
          <a:prstGeom prst="rect">
            <a:avLst/>
          </a:prstGeom>
          <a:noFill/>
          <a:ln/>
        </p:spPr>
        <p:txBody>
          <a:bodyPr wrap="none" lIns="0" tIns="0" rIns="0" bIns="0" rtlCol="0" anchor="t"/>
          <a:lstStyle/>
          <a:p>
            <a:pPr algn="l" indent="0" marL="0">
              <a:lnSpc>
                <a:spcPts val="28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Sectoral Focus</a:t>
            </a:r>
            <a:endParaRPr lang="en-US" sz="2200" dirty="0"/>
          </a:p>
        </p:txBody>
      </p:sp>
      <p:sp>
        <p:nvSpPr>
          <p:cNvPr id="6" name="Text 2"/>
          <p:cNvSpPr/>
          <p:nvPr/>
        </p:nvSpPr>
        <p:spPr>
          <a:xfrm>
            <a:off x="7769066" y="2515553"/>
            <a:ext cx="6062424" cy="730329"/>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Innovate in high-growth sectors like IoT, Technology, and Consulting.</a:t>
            </a:r>
            <a:endParaRPr lang="en-US" sz="1750" dirty="0"/>
          </a:p>
        </p:txBody>
      </p:sp>
      <p:pic>
        <p:nvPicPr>
          <p:cNvPr id="7" name="Image 2" descr="preencoded.png">    </p:cNvPr>
          <p:cNvPicPr>
            <a:picLocks noChangeAspect="1"/>
          </p:cNvPicPr>
          <p:nvPr/>
        </p:nvPicPr>
        <p:blipFill>
          <a:blip r:embed="rId3"/>
          <a:stretch>
            <a:fillRect/>
          </a:stretch>
        </p:blipFill>
        <p:spPr>
          <a:xfrm>
            <a:off x="6285309" y="3619857"/>
            <a:ext cx="1141333" cy="1826181"/>
          </a:xfrm>
          <a:prstGeom prst="rect">
            <a:avLst/>
          </a:prstGeom>
        </p:spPr>
      </p:pic>
      <p:sp>
        <p:nvSpPr>
          <p:cNvPr id="8" name="Text 3"/>
          <p:cNvSpPr/>
          <p:nvPr/>
        </p:nvSpPr>
        <p:spPr>
          <a:xfrm>
            <a:off x="7769066" y="3848100"/>
            <a:ext cx="3164562" cy="356711"/>
          </a:xfrm>
          <a:prstGeom prst="rect">
            <a:avLst/>
          </a:prstGeom>
          <a:noFill/>
          <a:ln/>
        </p:spPr>
        <p:txBody>
          <a:bodyPr wrap="none" lIns="0" tIns="0" rIns="0" bIns="0" rtlCol="0" anchor="t"/>
          <a:lstStyle/>
          <a:p>
            <a:pPr algn="l" indent="0" marL="0">
              <a:lnSpc>
                <a:spcPts val="28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Regional Diversification</a:t>
            </a:r>
            <a:endParaRPr lang="en-US" sz="2200" dirty="0"/>
          </a:p>
        </p:txBody>
      </p:sp>
      <p:sp>
        <p:nvSpPr>
          <p:cNvPr id="9" name="Text 4"/>
          <p:cNvSpPr/>
          <p:nvPr/>
        </p:nvSpPr>
        <p:spPr>
          <a:xfrm>
            <a:off x="7769066" y="4341733"/>
            <a:ext cx="6062424" cy="730329"/>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Investors should explore opportunities beyond established hubs to identify high-potential startups early.</a:t>
            </a:r>
            <a:endParaRPr lang="en-US" sz="1750" dirty="0"/>
          </a:p>
        </p:txBody>
      </p:sp>
      <p:pic>
        <p:nvPicPr>
          <p:cNvPr id="10" name="Image 3" descr="preencoded.png">    </p:cNvPr>
          <p:cNvPicPr>
            <a:picLocks noChangeAspect="1"/>
          </p:cNvPicPr>
          <p:nvPr/>
        </p:nvPicPr>
        <p:blipFill>
          <a:blip r:embed="rId4"/>
          <a:stretch>
            <a:fillRect/>
          </a:stretch>
        </p:blipFill>
        <p:spPr>
          <a:xfrm>
            <a:off x="6285309" y="5446038"/>
            <a:ext cx="1141333" cy="2045613"/>
          </a:xfrm>
          <a:prstGeom prst="rect">
            <a:avLst/>
          </a:prstGeom>
        </p:spPr>
      </p:pic>
      <p:sp>
        <p:nvSpPr>
          <p:cNvPr id="11" name="Text 5"/>
          <p:cNvSpPr/>
          <p:nvPr/>
        </p:nvSpPr>
        <p:spPr>
          <a:xfrm>
            <a:off x="7769066" y="5674281"/>
            <a:ext cx="2853571" cy="356711"/>
          </a:xfrm>
          <a:prstGeom prst="rect">
            <a:avLst/>
          </a:prstGeom>
          <a:noFill/>
          <a:ln/>
        </p:spPr>
        <p:txBody>
          <a:bodyPr wrap="none" lIns="0" tIns="0" rIns="0" bIns="0" rtlCol="0" anchor="t"/>
          <a:lstStyle/>
          <a:p>
            <a:pPr algn="l" indent="0" marL="0">
              <a:lnSpc>
                <a:spcPts val="28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Call to Action</a:t>
            </a:r>
            <a:endParaRPr lang="en-US" sz="2200" dirty="0"/>
          </a:p>
        </p:txBody>
      </p:sp>
      <p:sp>
        <p:nvSpPr>
          <p:cNvPr id="12" name="Text 6"/>
          <p:cNvSpPr/>
          <p:nvPr/>
        </p:nvSpPr>
        <p:spPr>
          <a:xfrm>
            <a:off x="7769066" y="6167914"/>
            <a:ext cx="6062424" cy="1095494"/>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Encourage both startups and investors to take a data-driven approach in their strategic decisions to maximize growth and funding potential.</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3729038"/>
            <a:ext cx="6172200" cy="771525"/>
          </a:xfrm>
          <a:prstGeom prst="rect">
            <a:avLst/>
          </a:prstGeom>
          <a:noFill/>
          <a:ln/>
        </p:spPr>
        <p:txBody>
          <a:bodyPr wrap="none" lIns="0" tIns="0" rIns="0" bIns="0" rtlCol="0" anchor="t"/>
          <a:lstStyle/>
          <a:p>
            <a:pPr indent="0" marL="0">
              <a:lnSpc>
                <a:spcPts val="6050"/>
              </a:lnSpc>
              <a:buNone/>
            </a:pPr>
            <a:endParaRPr lang="en-US" sz="4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95719"/>
          </a:xfrm>
          <a:prstGeom prst="rect">
            <a:avLst/>
          </a:prstGeom>
        </p:spPr>
      </p:pic>
      <p:sp>
        <p:nvSpPr>
          <p:cNvPr id="3" name="Text 0"/>
          <p:cNvSpPr/>
          <p:nvPr/>
        </p:nvSpPr>
        <p:spPr>
          <a:xfrm>
            <a:off x="810697" y="3534370"/>
            <a:ext cx="7333536" cy="723900"/>
          </a:xfrm>
          <a:prstGeom prst="rect">
            <a:avLst/>
          </a:prstGeom>
          <a:noFill/>
          <a:ln/>
        </p:spPr>
        <p:txBody>
          <a:bodyPr wrap="none" lIns="0" tIns="0" rIns="0" bIns="0" rtlCol="0" anchor="t"/>
          <a:lstStyle/>
          <a:p>
            <a:pPr indent="0" marL="0">
              <a:lnSpc>
                <a:spcPts val="5700"/>
              </a:lnSpc>
              <a:buNone/>
            </a:pPr>
            <a:r>
              <a:rPr lang="en-US" sz="4550" dirty="0">
                <a:solidFill>
                  <a:srgbClr val="505468"/>
                </a:solidFill>
                <a:latin typeface="Instrument Sans Semi Bold" pitchFamily="34" charset="0"/>
                <a:ea typeface="Instrument Sans Semi Bold" pitchFamily="34" charset="-122"/>
                <a:cs typeface="Instrument Sans Semi Bold" pitchFamily="34" charset="-120"/>
              </a:rPr>
              <a:t> Introduction to the Project</a:t>
            </a:r>
            <a:endParaRPr lang="en-US" sz="4550" dirty="0"/>
          </a:p>
        </p:txBody>
      </p:sp>
      <p:sp>
        <p:nvSpPr>
          <p:cNvPr id="4" name="Shape 1"/>
          <p:cNvSpPr/>
          <p:nvPr/>
        </p:nvSpPr>
        <p:spPr>
          <a:xfrm>
            <a:off x="810697" y="4866203"/>
            <a:ext cx="521137" cy="521137"/>
          </a:xfrm>
          <a:prstGeom prst="roundRect">
            <a:avLst>
              <a:gd name="adj" fmla="val 18670"/>
            </a:avLst>
          </a:prstGeom>
          <a:solidFill>
            <a:srgbClr val="E2E3E9"/>
          </a:solidFill>
          <a:ln w="7620">
            <a:solidFill>
              <a:srgbClr val="C8C9CF"/>
            </a:solidFill>
            <a:prstDash val="solid"/>
          </a:ln>
        </p:spPr>
      </p:sp>
      <p:sp>
        <p:nvSpPr>
          <p:cNvPr id="5" name="Text 2"/>
          <p:cNvSpPr/>
          <p:nvPr/>
        </p:nvSpPr>
        <p:spPr>
          <a:xfrm>
            <a:off x="1003935" y="4953000"/>
            <a:ext cx="134541" cy="347543"/>
          </a:xfrm>
          <a:prstGeom prst="rect">
            <a:avLst/>
          </a:prstGeom>
          <a:noFill/>
          <a:ln/>
        </p:spPr>
        <p:txBody>
          <a:bodyPr wrap="none" lIns="0" tIns="0" rIns="0" bIns="0" rtlCol="0" anchor="t"/>
          <a:lstStyle/>
          <a:p>
            <a:pPr algn="ctr" indent="0" marL="0">
              <a:lnSpc>
                <a:spcPts val="2700"/>
              </a:lnSpc>
              <a:buNone/>
            </a:pPr>
            <a:r>
              <a:rPr lang="en-US" sz="2700" dirty="0">
                <a:solidFill>
                  <a:srgbClr val="5B5F71"/>
                </a:solidFill>
                <a:latin typeface="Instrument Sans Semi Bold" pitchFamily="34" charset="0"/>
                <a:ea typeface="Instrument Sans Semi Bold" pitchFamily="34" charset="-122"/>
                <a:cs typeface="Instrument Sans Semi Bold" pitchFamily="34" charset="-120"/>
              </a:rPr>
              <a:t>1</a:t>
            </a:r>
            <a:endParaRPr lang="en-US" sz="2700" dirty="0"/>
          </a:p>
        </p:txBody>
      </p:sp>
      <p:sp>
        <p:nvSpPr>
          <p:cNvPr id="6" name="Text 3"/>
          <p:cNvSpPr/>
          <p:nvPr/>
        </p:nvSpPr>
        <p:spPr>
          <a:xfrm>
            <a:off x="1563410" y="4866203"/>
            <a:ext cx="2895719" cy="361950"/>
          </a:xfrm>
          <a:prstGeom prst="rect">
            <a:avLst/>
          </a:prstGeom>
          <a:noFill/>
          <a:ln/>
        </p:spPr>
        <p:txBody>
          <a:bodyPr wrap="none" lIns="0" tIns="0" rIns="0" bIns="0" rtlCol="0" anchor="t"/>
          <a:lstStyle/>
          <a:p>
            <a:pPr indent="0" marL="0">
              <a:lnSpc>
                <a:spcPts val="28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Objective</a:t>
            </a:r>
            <a:endParaRPr lang="en-US" sz="2250" dirty="0"/>
          </a:p>
        </p:txBody>
      </p:sp>
      <p:sp>
        <p:nvSpPr>
          <p:cNvPr id="7" name="Text 4"/>
          <p:cNvSpPr/>
          <p:nvPr/>
        </p:nvSpPr>
        <p:spPr>
          <a:xfrm>
            <a:off x="1563410" y="5367099"/>
            <a:ext cx="3429238" cy="1111925"/>
          </a:xfrm>
          <a:prstGeom prst="rect">
            <a:avLst/>
          </a:prstGeom>
          <a:noFill/>
          <a:ln/>
        </p:spPr>
        <p:txBody>
          <a:bodyPr wrap="square" lIns="0" tIns="0" rIns="0" bIns="0" rtlCol="0" anchor="t"/>
          <a:lstStyle/>
          <a:p>
            <a:pPr indent="0" marL="0">
              <a:lnSpc>
                <a:spcPts val="2900"/>
              </a:lnSpc>
              <a:buNone/>
            </a:pPr>
            <a:r>
              <a:rPr lang="en-US" sz="1800" dirty="0">
                <a:solidFill>
                  <a:srgbClr val="5B5F71"/>
                </a:solidFill>
                <a:latin typeface="Instrument Sans Medium" pitchFamily="34" charset="0"/>
                <a:ea typeface="Instrument Sans Medium" pitchFamily="34" charset="-122"/>
                <a:cs typeface="Instrument Sans Medium" pitchFamily="34" charset="-120"/>
              </a:rPr>
              <a:t>Analyze startup funding trends to uncover strategic insights for investors and entrepreneurs.</a:t>
            </a:r>
            <a:endParaRPr lang="en-US" sz="1800" dirty="0"/>
          </a:p>
        </p:txBody>
      </p:sp>
      <p:sp>
        <p:nvSpPr>
          <p:cNvPr id="8" name="Shape 5"/>
          <p:cNvSpPr/>
          <p:nvPr/>
        </p:nvSpPr>
        <p:spPr>
          <a:xfrm>
            <a:off x="5224224" y="4866203"/>
            <a:ext cx="521137" cy="521137"/>
          </a:xfrm>
          <a:prstGeom prst="roundRect">
            <a:avLst>
              <a:gd name="adj" fmla="val 18670"/>
            </a:avLst>
          </a:prstGeom>
          <a:solidFill>
            <a:srgbClr val="E2E3E9"/>
          </a:solidFill>
          <a:ln w="7620">
            <a:solidFill>
              <a:srgbClr val="C8C9CF"/>
            </a:solidFill>
            <a:prstDash val="solid"/>
          </a:ln>
        </p:spPr>
      </p:sp>
      <p:sp>
        <p:nvSpPr>
          <p:cNvPr id="9" name="Text 6"/>
          <p:cNvSpPr/>
          <p:nvPr/>
        </p:nvSpPr>
        <p:spPr>
          <a:xfrm>
            <a:off x="5387935" y="4953000"/>
            <a:ext cx="193596" cy="347543"/>
          </a:xfrm>
          <a:prstGeom prst="rect">
            <a:avLst/>
          </a:prstGeom>
          <a:noFill/>
          <a:ln/>
        </p:spPr>
        <p:txBody>
          <a:bodyPr wrap="none" lIns="0" tIns="0" rIns="0" bIns="0" rtlCol="0" anchor="t"/>
          <a:lstStyle/>
          <a:p>
            <a:pPr algn="ctr" indent="0" marL="0">
              <a:lnSpc>
                <a:spcPts val="2700"/>
              </a:lnSpc>
              <a:buNone/>
            </a:pPr>
            <a:r>
              <a:rPr lang="en-US" sz="2700" dirty="0">
                <a:solidFill>
                  <a:srgbClr val="5B5F71"/>
                </a:solidFill>
                <a:latin typeface="Instrument Sans Semi Bold" pitchFamily="34" charset="0"/>
                <a:ea typeface="Instrument Sans Semi Bold" pitchFamily="34" charset="-122"/>
                <a:cs typeface="Instrument Sans Semi Bold" pitchFamily="34" charset="-120"/>
              </a:rPr>
              <a:t>2</a:t>
            </a:r>
            <a:endParaRPr lang="en-US" sz="2700" dirty="0"/>
          </a:p>
        </p:txBody>
      </p:sp>
      <p:sp>
        <p:nvSpPr>
          <p:cNvPr id="10" name="Text 7"/>
          <p:cNvSpPr/>
          <p:nvPr/>
        </p:nvSpPr>
        <p:spPr>
          <a:xfrm>
            <a:off x="5976938" y="4866203"/>
            <a:ext cx="2895719" cy="361950"/>
          </a:xfrm>
          <a:prstGeom prst="rect">
            <a:avLst/>
          </a:prstGeom>
          <a:noFill/>
          <a:ln/>
        </p:spPr>
        <p:txBody>
          <a:bodyPr wrap="none" lIns="0" tIns="0" rIns="0" bIns="0" rtlCol="0" anchor="t"/>
          <a:lstStyle/>
          <a:p>
            <a:pPr indent="0" marL="0">
              <a:lnSpc>
                <a:spcPts val="28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Data Sources</a:t>
            </a:r>
            <a:endParaRPr lang="en-US" sz="2250" dirty="0"/>
          </a:p>
        </p:txBody>
      </p:sp>
      <p:sp>
        <p:nvSpPr>
          <p:cNvPr id="11" name="Text 8"/>
          <p:cNvSpPr/>
          <p:nvPr/>
        </p:nvSpPr>
        <p:spPr>
          <a:xfrm>
            <a:off x="5976938" y="5367099"/>
            <a:ext cx="3429238" cy="1111925"/>
          </a:xfrm>
          <a:prstGeom prst="rect">
            <a:avLst/>
          </a:prstGeom>
          <a:noFill/>
          <a:ln/>
        </p:spPr>
        <p:txBody>
          <a:bodyPr wrap="square" lIns="0" tIns="0" rIns="0" bIns="0" rtlCol="0" anchor="t"/>
          <a:lstStyle/>
          <a:p>
            <a:pPr indent="0" marL="0">
              <a:lnSpc>
                <a:spcPts val="2900"/>
              </a:lnSpc>
              <a:buNone/>
            </a:pPr>
            <a:r>
              <a:rPr lang="en-US" sz="1800" dirty="0">
                <a:solidFill>
                  <a:srgbClr val="5B5F71"/>
                </a:solidFill>
                <a:latin typeface="Instrument Sans Medium" pitchFamily="34" charset="0"/>
                <a:ea typeface="Instrument Sans Medium" pitchFamily="34" charset="-122"/>
                <a:cs typeface="Instrument Sans Medium" pitchFamily="34" charset="-120"/>
              </a:rPr>
              <a:t>Startup funding data from multiple categories, markets, and regions.</a:t>
            </a:r>
            <a:endParaRPr lang="en-US" sz="1800" dirty="0"/>
          </a:p>
        </p:txBody>
      </p:sp>
      <p:sp>
        <p:nvSpPr>
          <p:cNvPr id="12" name="Shape 9"/>
          <p:cNvSpPr/>
          <p:nvPr/>
        </p:nvSpPr>
        <p:spPr>
          <a:xfrm>
            <a:off x="9637752" y="4866203"/>
            <a:ext cx="521137" cy="521137"/>
          </a:xfrm>
          <a:prstGeom prst="roundRect">
            <a:avLst>
              <a:gd name="adj" fmla="val 18670"/>
            </a:avLst>
          </a:prstGeom>
          <a:solidFill>
            <a:srgbClr val="E2E3E9"/>
          </a:solidFill>
          <a:ln w="7620">
            <a:solidFill>
              <a:srgbClr val="C8C9CF"/>
            </a:solidFill>
            <a:prstDash val="solid"/>
          </a:ln>
        </p:spPr>
      </p:sp>
      <p:sp>
        <p:nvSpPr>
          <p:cNvPr id="13" name="Text 10"/>
          <p:cNvSpPr/>
          <p:nvPr/>
        </p:nvSpPr>
        <p:spPr>
          <a:xfrm>
            <a:off x="9797653" y="4953000"/>
            <a:ext cx="201216" cy="347543"/>
          </a:xfrm>
          <a:prstGeom prst="rect">
            <a:avLst/>
          </a:prstGeom>
          <a:noFill/>
          <a:ln/>
        </p:spPr>
        <p:txBody>
          <a:bodyPr wrap="none" lIns="0" tIns="0" rIns="0" bIns="0" rtlCol="0" anchor="t"/>
          <a:lstStyle/>
          <a:p>
            <a:pPr algn="ctr" indent="0" marL="0">
              <a:lnSpc>
                <a:spcPts val="2700"/>
              </a:lnSpc>
              <a:buNone/>
            </a:pPr>
            <a:r>
              <a:rPr lang="en-US" sz="2700" dirty="0">
                <a:solidFill>
                  <a:srgbClr val="5B5F71"/>
                </a:solidFill>
                <a:latin typeface="Instrument Sans Semi Bold" pitchFamily="34" charset="0"/>
                <a:ea typeface="Instrument Sans Semi Bold" pitchFamily="34" charset="-122"/>
                <a:cs typeface="Instrument Sans Semi Bold" pitchFamily="34" charset="-120"/>
              </a:rPr>
              <a:t>3</a:t>
            </a:r>
            <a:endParaRPr lang="en-US" sz="2700" dirty="0"/>
          </a:p>
        </p:txBody>
      </p:sp>
      <p:sp>
        <p:nvSpPr>
          <p:cNvPr id="14" name="Text 11"/>
          <p:cNvSpPr/>
          <p:nvPr/>
        </p:nvSpPr>
        <p:spPr>
          <a:xfrm>
            <a:off x="10390465" y="4866203"/>
            <a:ext cx="2895719" cy="361950"/>
          </a:xfrm>
          <a:prstGeom prst="rect">
            <a:avLst/>
          </a:prstGeom>
          <a:noFill/>
          <a:ln/>
        </p:spPr>
        <p:txBody>
          <a:bodyPr wrap="none" lIns="0" tIns="0" rIns="0" bIns="0" rtlCol="0" anchor="t"/>
          <a:lstStyle/>
          <a:p>
            <a:pPr indent="0" marL="0">
              <a:lnSpc>
                <a:spcPts val="28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Goal</a:t>
            </a:r>
            <a:endParaRPr lang="en-US" sz="2250" dirty="0"/>
          </a:p>
        </p:txBody>
      </p:sp>
      <p:sp>
        <p:nvSpPr>
          <p:cNvPr id="15" name="Text 12"/>
          <p:cNvSpPr/>
          <p:nvPr/>
        </p:nvSpPr>
        <p:spPr>
          <a:xfrm>
            <a:off x="10390465" y="5367099"/>
            <a:ext cx="3429238" cy="2223849"/>
          </a:xfrm>
          <a:prstGeom prst="rect">
            <a:avLst/>
          </a:prstGeom>
          <a:noFill/>
          <a:ln/>
        </p:spPr>
        <p:txBody>
          <a:bodyPr wrap="square" lIns="0" tIns="0" rIns="0" bIns="0" rtlCol="0" anchor="t"/>
          <a:lstStyle/>
          <a:p>
            <a:pPr indent="0" marL="0">
              <a:lnSpc>
                <a:spcPts val="2900"/>
              </a:lnSpc>
              <a:buNone/>
            </a:pPr>
            <a:r>
              <a:rPr lang="en-US" sz="1800" dirty="0">
                <a:solidFill>
                  <a:srgbClr val="5B5F71"/>
                </a:solidFill>
                <a:latin typeface="Instrument Sans Medium" pitchFamily="34" charset="0"/>
                <a:ea typeface="Instrument Sans Medium" pitchFamily="34" charset="-122"/>
                <a:cs typeface="Instrument Sans Medium" pitchFamily="34" charset="-120"/>
              </a:rPr>
              <a:t>Understand which sectors and regions receive the most funding and why, and offer recommendations for optimizing future startup funding strategies.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8067080" y="243364"/>
            <a:ext cx="5811441" cy="7742873"/>
          </a:xfrm>
          <a:prstGeom prst="rect">
            <a:avLst/>
          </a:prstGeom>
        </p:spPr>
      </p:pic>
      <p:sp>
        <p:nvSpPr>
          <p:cNvPr id="4" name="Text 0"/>
          <p:cNvSpPr/>
          <p:nvPr/>
        </p:nvSpPr>
        <p:spPr>
          <a:xfrm>
            <a:off x="681633" y="692110"/>
            <a:ext cx="5951934" cy="1825943"/>
          </a:xfrm>
          <a:prstGeom prst="rect">
            <a:avLst/>
          </a:prstGeom>
          <a:noFill/>
          <a:ln/>
        </p:spPr>
        <p:txBody>
          <a:bodyPr wrap="square" lIns="0" tIns="0" rIns="0" bIns="0" rtlCol="0" anchor="t"/>
          <a:lstStyle/>
          <a:p>
            <a:pPr indent="0" marL="0">
              <a:lnSpc>
                <a:spcPts val="4750"/>
              </a:lnSpc>
              <a:buNone/>
            </a:pPr>
            <a:r>
              <a:rPr lang="en-US" sz="3800" dirty="0">
                <a:solidFill>
                  <a:srgbClr val="505468"/>
                </a:solidFill>
                <a:latin typeface="Instrument Sans Semi Bold" pitchFamily="34" charset="0"/>
                <a:ea typeface="Instrument Sans Semi Bold" pitchFamily="34" charset="-122"/>
                <a:cs typeface="Instrument Sans Semi Bold" pitchFamily="34" charset="-120"/>
              </a:rPr>
              <a:t> Key Findings – Sectors Receiving the Most Funding</a:t>
            </a:r>
            <a:endParaRPr lang="en-US" sz="3800" dirty="0"/>
          </a:p>
        </p:txBody>
      </p:sp>
      <p:sp>
        <p:nvSpPr>
          <p:cNvPr id="5" name="Text 1"/>
          <p:cNvSpPr/>
          <p:nvPr/>
        </p:nvSpPr>
        <p:spPr>
          <a:xfrm>
            <a:off x="681633" y="2810113"/>
            <a:ext cx="2434471" cy="304324"/>
          </a:xfrm>
          <a:prstGeom prst="rect">
            <a:avLst/>
          </a:prstGeom>
          <a:noFill/>
          <a:ln/>
        </p:spPr>
        <p:txBody>
          <a:bodyPr wrap="none" lIns="0" tIns="0" rIns="0" bIns="0" rtlCol="0" anchor="t"/>
          <a:lstStyle/>
          <a:p>
            <a:pPr indent="0" marL="0">
              <a:lnSpc>
                <a:spcPts val="235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Top-Funded Sectors</a:t>
            </a:r>
            <a:endParaRPr lang="en-US" sz="1900" dirty="0"/>
          </a:p>
        </p:txBody>
      </p:sp>
      <p:sp>
        <p:nvSpPr>
          <p:cNvPr id="6" name="Text 2"/>
          <p:cNvSpPr/>
          <p:nvPr/>
        </p:nvSpPr>
        <p:spPr>
          <a:xfrm>
            <a:off x="681633" y="3406497"/>
            <a:ext cx="5951934" cy="934760"/>
          </a:xfrm>
          <a:prstGeom prst="rect">
            <a:avLst/>
          </a:prstGeom>
          <a:noFill/>
          <a:ln/>
        </p:spPr>
        <p:txBody>
          <a:bodyPr wrap="square" lIns="0" tIns="0" rIns="0" bIns="0" rtlCol="0" anchor="t"/>
          <a:lstStyle/>
          <a:p>
            <a:pPr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Internet of Things (IoT) &amp; Embedded Hardware: Leading sectors due to scalability across healthcare, manufacturing, and smart cities.</a:t>
            </a:r>
            <a:endParaRPr lang="en-US" sz="1500" dirty="0"/>
          </a:p>
        </p:txBody>
      </p:sp>
      <p:sp>
        <p:nvSpPr>
          <p:cNvPr id="7" name="Text 3"/>
          <p:cNvSpPr/>
          <p:nvPr/>
        </p:nvSpPr>
        <p:spPr>
          <a:xfrm>
            <a:off x="681633" y="4560332"/>
            <a:ext cx="5951934" cy="623173"/>
          </a:xfrm>
          <a:prstGeom prst="rect">
            <a:avLst/>
          </a:prstGeom>
          <a:noFill/>
          <a:ln/>
        </p:spPr>
        <p:txBody>
          <a:bodyPr wrap="square" lIns="0" tIns="0" rIns="0" bIns="0" rtlCol="0" anchor="t"/>
          <a:lstStyle/>
          <a:p>
            <a:pPr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Human Resources &amp; Consulting: Significant funding due to the rise of remote work, the gig economy, and workforce optimization.</a:t>
            </a:r>
            <a:endParaRPr lang="en-US" sz="1500" dirty="0"/>
          </a:p>
        </p:txBody>
      </p:sp>
      <p:sp>
        <p:nvSpPr>
          <p:cNvPr id="8" name="Text 4"/>
          <p:cNvSpPr/>
          <p:nvPr/>
        </p:nvSpPr>
        <p:spPr>
          <a:xfrm>
            <a:off x="681633" y="5475565"/>
            <a:ext cx="2434471" cy="304324"/>
          </a:xfrm>
          <a:prstGeom prst="rect">
            <a:avLst/>
          </a:prstGeom>
          <a:noFill/>
          <a:ln/>
        </p:spPr>
        <p:txBody>
          <a:bodyPr wrap="none" lIns="0" tIns="0" rIns="0" bIns="0" rtlCol="0" anchor="t"/>
          <a:lstStyle/>
          <a:p>
            <a:pPr indent="0" marL="0">
              <a:lnSpc>
                <a:spcPts val="235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Emerging Sectors</a:t>
            </a:r>
            <a:endParaRPr lang="en-US" sz="1900" dirty="0"/>
          </a:p>
        </p:txBody>
      </p:sp>
      <p:sp>
        <p:nvSpPr>
          <p:cNvPr id="9" name="Text 5"/>
          <p:cNvSpPr/>
          <p:nvPr/>
        </p:nvSpPr>
        <p:spPr>
          <a:xfrm>
            <a:off x="681633" y="6071949"/>
            <a:ext cx="5951934" cy="623173"/>
          </a:xfrm>
          <a:prstGeom prst="rect">
            <a:avLst/>
          </a:prstGeom>
          <a:noFill/>
          <a:ln/>
        </p:spPr>
        <p:txBody>
          <a:bodyPr wrap="square" lIns="0" tIns="0" rIns="0" bIns="0" rtlCol="0" anchor="t"/>
          <a:lstStyle/>
          <a:p>
            <a:pPr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Consulting &amp; Education: Moderate growth, especially as digital education becomes a focal point.\</a:t>
            </a:r>
            <a:endParaRPr lang="en-US" sz="1500" dirty="0"/>
          </a:p>
        </p:txBody>
      </p:sp>
      <p:sp>
        <p:nvSpPr>
          <p:cNvPr id="10" name="Text 6"/>
          <p:cNvSpPr/>
          <p:nvPr/>
        </p:nvSpPr>
        <p:spPr>
          <a:xfrm>
            <a:off x="681633" y="6914198"/>
            <a:ext cx="5951934" cy="623173"/>
          </a:xfrm>
          <a:prstGeom prst="rect">
            <a:avLst/>
          </a:prstGeom>
          <a:noFill/>
          <a:ln/>
        </p:spPr>
        <p:txBody>
          <a:bodyPr wrap="square" lIns="0" tIns="0" rIns="0" bIns="0" rtlCol="0" anchor="t"/>
          <a:lstStyle/>
          <a:p>
            <a:pPr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E-Commerce: Emerging strongly due to global online retail expansion.</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339447"/>
            <a:ext cx="7411879" cy="385763"/>
          </a:xfrm>
          <a:prstGeom prst="rect">
            <a:avLst/>
          </a:prstGeom>
          <a:noFill/>
          <a:ln/>
        </p:spPr>
        <p:txBody>
          <a:bodyPr wrap="none" lIns="0" tIns="0" rIns="0" bIns="0" rtlCol="0" anchor="t"/>
          <a:lstStyle/>
          <a:p>
            <a:pPr indent="0" marL="0">
              <a:lnSpc>
                <a:spcPts val="3000"/>
              </a:lnSpc>
              <a:buNone/>
            </a:pPr>
            <a:r>
              <a:rPr lang="en-US" sz="2400" dirty="0">
                <a:solidFill>
                  <a:srgbClr val="505468"/>
                </a:solidFill>
                <a:latin typeface="Instrument Sans Semi Bold" pitchFamily="34" charset="0"/>
                <a:ea typeface="Instrument Sans Semi Bold" pitchFamily="34" charset="-122"/>
                <a:cs typeface="Instrument Sans Semi Bold" pitchFamily="34" charset="-120"/>
              </a:rPr>
              <a:t>Key Findings – Regions Receiving the Most Funding</a:t>
            </a:r>
            <a:endParaRPr lang="en-US" sz="2400" dirty="0"/>
          </a:p>
        </p:txBody>
      </p:sp>
      <p:pic>
        <p:nvPicPr>
          <p:cNvPr id="3" name="Image 0" descr="preencoded.png">    </p:cNvPr>
          <p:cNvPicPr>
            <a:picLocks noChangeAspect="1"/>
          </p:cNvPicPr>
          <p:nvPr/>
        </p:nvPicPr>
        <p:blipFill>
          <a:blip r:embed="rId1"/>
          <a:stretch>
            <a:fillRect/>
          </a:stretch>
        </p:blipFill>
        <p:spPr>
          <a:xfrm>
            <a:off x="572095" y="972026"/>
            <a:ext cx="5149572" cy="3851315"/>
          </a:xfrm>
          <a:prstGeom prst="rect">
            <a:avLst/>
          </a:prstGeom>
        </p:spPr>
      </p:pic>
      <p:sp>
        <p:nvSpPr>
          <p:cNvPr id="4" name="Text 1"/>
          <p:cNvSpPr/>
          <p:nvPr/>
        </p:nvSpPr>
        <p:spPr>
          <a:xfrm>
            <a:off x="572095" y="4962168"/>
            <a:ext cx="13486209" cy="197525"/>
          </a:xfrm>
          <a:prstGeom prst="rect">
            <a:avLst/>
          </a:prstGeom>
          <a:noFill/>
          <a:ln/>
        </p:spPr>
        <p:txBody>
          <a:bodyPr wrap="none" lIns="0" tIns="0" rIns="0" bIns="0" rtlCol="0" anchor="t"/>
          <a:lstStyle/>
          <a:p>
            <a:pPr indent="0" marL="0">
              <a:lnSpc>
                <a:spcPts val="1550"/>
              </a:lnSpc>
              <a:buNone/>
            </a:pPr>
            <a:endParaRPr lang="en-US" sz="950" dirty="0"/>
          </a:p>
        </p:txBody>
      </p:sp>
      <p:pic>
        <p:nvPicPr>
          <p:cNvPr id="5" name="Image 1" descr="preencoded.png">    </p:cNvPr>
          <p:cNvPicPr>
            <a:picLocks noChangeAspect="1"/>
          </p:cNvPicPr>
          <p:nvPr/>
        </p:nvPicPr>
        <p:blipFill>
          <a:blip r:embed="rId2"/>
          <a:stretch>
            <a:fillRect/>
          </a:stretch>
        </p:blipFill>
        <p:spPr>
          <a:xfrm>
            <a:off x="572095" y="5298519"/>
            <a:ext cx="5149572" cy="3851315"/>
          </a:xfrm>
          <a:prstGeom prst="rect">
            <a:avLst/>
          </a:prstGeom>
        </p:spPr>
      </p:pic>
      <p:sp>
        <p:nvSpPr>
          <p:cNvPr id="6" name="Text 2"/>
          <p:cNvSpPr/>
          <p:nvPr/>
        </p:nvSpPr>
        <p:spPr>
          <a:xfrm>
            <a:off x="572095" y="9412010"/>
            <a:ext cx="1543050" cy="192881"/>
          </a:xfrm>
          <a:prstGeom prst="rect">
            <a:avLst/>
          </a:prstGeom>
          <a:noFill/>
          <a:ln/>
        </p:spPr>
        <p:txBody>
          <a:bodyPr wrap="none" lIns="0" tIns="0" rIns="0" bIns="0" rtlCol="0" anchor="t"/>
          <a:lstStyle/>
          <a:p>
            <a:pPr indent="0" marL="0">
              <a:lnSpc>
                <a:spcPts val="1500"/>
              </a:lnSpc>
              <a:buNone/>
            </a:pPr>
            <a:r>
              <a:rPr lang="en-US" sz="1200" dirty="0">
                <a:solidFill>
                  <a:srgbClr val="505468"/>
                </a:solidFill>
                <a:latin typeface="Instrument Sans Semi Bold" pitchFamily="34" charset="0"/>
                <a:ea typeface="Instrument Sans Semi Bold" pitchFamily="34" charset="-122"/>
                <a:cs typeface="Instrument Sans Semi Bold" pitchFamily="34" charset="-120"/>
              </a:rPr>
              <a:t>Top-Funded Regions</a:t>
            </a:r>
            <a:endParaRPr lang="en-US" sz="1200" dirty="0"/>
          </a:p>
        </p:txBody>
      </p:sp>
      <p:sp>
        <p:nvSpPr>
          <p:cNvPr id="7" name="Text 3"/>
          <p:cNvSpPr/>
          <p:nvPr/>
        </p:nvSpPr>
        <p:spPr>
          <a:xfrm>
            <a:off x="572095" y="9728240"/>
            <a:ext cx="4295656" cy="395049"/>
          </a:xfrm>
          <a:prstGeom prst="rect">
            <a:avLst/>
          </a:prstGeom>
          <a:noFill/>
          <a:ln/>
        </p:spPr>
        <p:txBody>
          <a:bodyPr wrap="square" lIns="0" tIns="0" rIns="0" bIns="0" rtlCol="0" anchor="t"/>
          <a:lstStyle/>
          <a:p>
            <a:pPr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Tampa and Atlanta:Tampa and Atlanta continue to lead, driven by their strong venture capital ecosystems and a thriving entrepreneurial culture. </a:t>
            </a:r>
            <a:endParaRPr lang="en-US" sz="950" dirty="0"/>
          </a:p>
        </p:txBody>
      </p:sp>
      <p:sp>
        <p:nvSpPr>
          <p:cNvPr id="8" name="Text 4"/>
          <p:cNvSpPr/>
          <p:nvPr/>
        </p:nvSpPr>
        <p:spPr>
          <a:xfrm>
            <a:off x="572095" y="10234374"/>
            <a:ext cx="4295656" cy="395049"/>
          </a:xfrm>
          <a:prstGeom prst="rect">
            <a:avLst/>
          </a:prstGeom>
          <a:noFill/>
          <a:ln/>
        </p:spPr>
        <p:txBody>
          <a:bodyPr wrap="square" lIns="0" tIns="0" rIns="0" bIns="0" rtlCol="0" anchor="t"/>
          <a:lstStyle/>
          <a:p>
            <a:pPr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Los Angeles also ranks highly due to its significant investments in technology, entertainment, and media.</a:t>
            </a:r>
            <a:endParaRPr lang="en-US" sz="950" dirty="0"/>
          </a:p>
        </p:txBody>
      </p:sp>
      <p:sp>
        <p:nvSpPr>
          <p:cNvPr id="9" name="Text 5"/>
          <p:cNvSpPr/>
          <p:nvPr/>
        </p:nvSpPr>
        <p:spPr>
          <a:xfrm>
            <a:off x="5176361" y="9412010"/>
            <a:ext cx="1543050" cy="192881"/>
          </a:xfrm>
          <a:prstGeom prst="rect">
            <a:avLst/>
          </a:prstGeom>
          <a:noFill/>
          <a:ln/>
        </p:spPr>
        <p:txBody>
          <a:bodyPr wrap="none" lIns="0" tIns="0" rIns="0" bIns="0" rtlCol="0" anchor="t"/>
          <a:lstStyle/>
          <a:p>
            <a:pPr indent="0" marL="0">
              <a:lnSpc>
                <a:spcPts val="1500"/>
              </a:lnSpc>
              <a:buNone/>
            </a:pPr>
            <a:r>
              <a:rPr lang="en-US" sz="1200" dirty="0">
                <a:solidFill>
                  <a:srgbClr val="505468"/>
                </a:solidFill>
                <a:latin typeface="Instrument Sans Semi Bold" pitchFamily="34" charset="0"/>
                <a:ea typeface="Instrument Sans Semi Bold" pitchFamily="34" charset="-122"/>
                <a:cs typeface="Instrument Sans Semi Bold" pitchFamily="34" charset="-120"/>
              </a:rPr>
              <a:t>Emerging Regions</a:t>
            </a:r>
            <a:endParaRPr lang="en-US" sz="1200" dirty="0"/>
          </a:p>
        </p:txBody>
      </p:sp>
      <p:sp>
        <p:nvSpPr>
          <p:cNvPr id="10" name="Text 6"/>
          <p:cNvSpPr/>
          <p:nvPr/>
        </p:nvSpPr>
        <p:spPr>
          <a:xfrm>
            <a:off x="5176361" y="9728240"/>
            <a:ext cx="4294227" cy="592574"/>
          </a:xfrm>
          <a:prstGeom prst="rect">
            <a:avLst/>
          </a:prstGeom>
          <a:noFill/>
          <a:ln/>
        </p:spPr>
        <p:txBody>
          <a:bodyPr wrap="square" lIns="0" tIns="0" rIns="0" bIns="0" rtlCol="0" anchor="t"/>
          <a:lstStyle/>
          <a:p>
            <a:pPr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Regions like Tampa and Las Vegas are becoming more attractive to investors. These cities are drawing attention as less competitive yet rapidly growing ecosystems, offering new opportunities for investment.</a:t>
            </a:r>
            <a:endParaRPr lang="en-US" sz="950" dirty="0"/>
          </a:p>
        </p:txBody>
      </p:sp>
      <p:sp>
        <p:nvSpPr>
          <p:cNvPr id="11" name="Text 7"/>
          <p:cNvSpPr/>
          <p:nvPr/>
        </p:nvSpPr>
        <p:spPr>
          <a:xfrm>
            <a:off x="9779198" y="9412010"/>
            <a:ext cx="1543050" cy="192881"/>
          </a:xfrm>
          <a:prstGeom prst="rect">
            <a:avLst/>
          </a:prstGeom>
          <a:noFill/>
          <a:ln/>
        </p:spPr>
        <p:txBody>
          <a:bodyPr wrap="none" lIns="0" tIns="0" rIns="0" bIns="0" rtlCol="0" anchor="t"/>
          <a:lstStyle/>
          <a:p>
            <a:pPr indent="0" marL="0">
              <a:lnSpc>
                <a:spcPts val="1500"/>
              </a:lnSpc>
              <a:buNone/>
            </a:pPr>
            <a:r>
              <a:rPr lang="en-US" sz="1200" dirty="0">
                <a:solidFill>
                  <a:srgbClr val="505468"/>
                </a:solidFill>
                <a:latin typeface="Instrument Sans Semi Bold" pitchFamily="34" charset="0"/>
                <a:ea typeface="Instrument Sans Semi Bold" pitchFamily="34" charset="-122"/>
                <a:cs typeface="Instrument Sans Semi Bold" pitchFamily="34" charset="-120"/>
              </a:rPr>
              <a:t>Regional Gaps</a:t>
            </a:r>
            <a:endParaRPr lang="en-US" sz="1200" dirty="0"/>
          </a:p>
        </p:txBody>
      </p:sp>
      <p:sp>
        <p:nvSpPr>
          <p:cNvPr id="12" name="Text 8"/>
          <p:cNvSpPr/>
          <p:nvPr/>
        </p:nvSpPr>
        <p:spPr>
          <a:xfrm>
            <a:off x="9779198" y="9728240"/>
            <a:ext cx="4294227" cy="592574"/>
          </a:xfrm>
          <a:prstGeom prst="rect">
            <a:avLst/>
          </a:prstGeom>
          <a:noFill/>
          <a:ln/>
        </p:spPr>
        <p:txBody>
          <a:bodyPr wrap="square" lIns="0" tIns="0" rIns="0" bIns="0" rtlCol="0" anchor="t"/>
          <a:lstStyle/>
          <a:p>
            <a:pPr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Greensboro and Fort Wayne are struggling with weaker startup ecosystems. Limited access to capital in these areas contributes to their slower growth compared to more established or emerging regions.</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39447"/>
            <a:ext cx="6884194" cy="385763"/>
          </a:xfrm>
          <a:prstGeom prst="rect">
            <a:avLst/>
          </a:prstGeom>
          <a:noFill/>
          <a:ln/>
        </p:spPr>
        <p:txBody>
          <a:bodyPr wrap="none" lIns="0" tIns="0" rIns="0" bIns="0" rtlCol="0" anchor="t"/>
          <a:lstStyle/>
          <a:p>
            <a:pPr indent="0" marL="0">
              <a:lnSpc>
                <a:spcPts val="3000"/>
              </a:lnSpc>
              <a:buNone/>
            </a:pPr>
            <a:r>
              <a:rPr lang="en-US" sz="2400" dirty="0">
                <a:solidFill>
                  <a:srgbClr val="505468"/>
                </a:solidFill>
                <a:latin typeface="Instrument Sans Semi Bold" pitchFamily="34" charset="0"/>
                <a:ea typeface="Instrument Sans Semi Bold" pitchFamily="34" charset="-122"/>
                <a:cs typeface="Instrument Sans Semi Bold" pitchFamily="34" charset="-120"/>
              </a:rPr>
              <a:t>Characteristics Associated with Higher Funding</a:t>
            </a:r>
            <a:endParaRPr lang="en-US" sz="2400" dirty="0"/>
          </a:p>
        </p:txBody>
      </p:sp>
      <p:pic>
        <p:nvPicPr>
          <p:cNvPr id="3" name="Image 0" descr="preencoded.png">    </p:cNvPr>
          <p:cNvPicPr>
            <a:picLocks noChangeAspect="1"/>
          </p:cNvPicPr>
          <p:nvPr/>
        </p:nvPicPr>
        <p:blipFill>
          <a:blip r:embed="rId1"/>
          <a:stretch>
            <a:fillRect/>
          </a:stretch>
        </p:blipFill>
        <p:spPr>
          <a:xfrm>
            <a:off x="572095" y="910352"/>
            <a:ext cx="11464766" cy="6881932"/>
          </a:xfrm>
          <a:prstGeom prst="rect">
            <a:avLst/>
          </a:prstGeom>
        </p:spPr>
      </p:pic>
      <p:sp>
        <p:nvSpPr>
          <p:cNvPr id="4" name="Shape 1"/>
          <p:cNvSpPr/>
          <p:nvPr/>
        </p:nvSpPr>
        <p:spPr>
          <a:xfrm>
            <a:off x="572095" y="8069937"/>
            <a:ext cx="277654" cy="277654"/>
          </a:xfrm>
          <a:prstGeom prst="roundRect">
            <a:avLst>
              <a:gd name="adj" fmla="val 18673"/>
            </a:avLst>
          </a:prstGeom>
          <a:solidFill>
            <a:srgbClr val="E2E3E9"/>
          </a:solidFill>
          <a:ln w="7620">
            <a:solidFill>
              <a:srgbClr val="C8C9CF"/>
            </a:solidFill>
            <a:prstDash val="solid"/>
          </a:ln>
        </p:spPr>
      </p:sp>
      <p:sp>
        <p:nvSpPr>
          <p:cNvPr id="5" name="Text 2"/>
          <p:cNvSpPr/>
          <p:nvPr/>
        </p:nvSpPr>
        <p:spPr>
          <a:xfrm>
            <a:off x="675084" y="8116133"/>
            <a:ext cx="71676" cy="185142"/>
          </a:xfrm>
          <a:prstGeom prst="rect">
            <a:avLst/>
          </a:prstGeom>
          <a:noFill/>
          <a:ln/>
        </p:spPr>
        <p:txBody>
          <a:bodyPr wrap="none" lIns="0" tIns="0" rIns="0" bIns="0" rtlCol="0" anchor="t"/>
          <a:lstStyle/>
          <a:p>
            <a:pPr algn="ctr" indent="0" marL="0">
              <a:lnSpc>
                <a:spcPts val="14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1</a:t>
            </a:r>
            <a:endParaRPr lang="en-US" sz="1450" dirty="0"/>
          </a:p>
        </p:txBody>
      </p:sp>
      <p:sp>
        <p:nvSpPr>
          <p:cNvPr id="6" name="Text 3"/>
          <p:cNvSpPr/>
          <p:nvPr/>
        </p:nvSpPr>
        <p:spPr>
          <a:xfrm>
            <a:off x="973098" y="8069937"/>
            <a:ext cx="1543050" cy="192881"/>
          </a:xfrm>
          <a:prstGeom prst="rect">
            <a:avLst/>
          </a:prstGeom>
          <a:noFill/>
          <a:ln/>
        </p:spPr>
        <p:txBody>
          <a:bodyPr wrap="none" lIns="0" tIns="0" rIns="0" bIns="0" rtlCol="0" anchor="t"/>
          <a:lstStyle/>
          <a:p>
            <a:pPr indent="0" marL="0">
              <a:lnSpc>
                <a:spcPts val="1500"/>
              </a:lnSpc>
              <a:buNone/>
            </a:pPr>
            <a:r>
              <a:rPr lang="en-US" sz="1200" dirty="0">
                <a:solidFill>
                  <a:srgbClr val="5B5F71"/>
                </a:solidFill>
                <a:latin typeface="Instrument Sans Semi Bold" pitchFamily="34" charset="0"/>
                <a:ea typeface="Instrument Sans Semi Bold" pitchFamily="34" charset="-122"/>
                <a:cs typeface="Instrument Sans Semi Bold" pitchFamily="34" charset="-120"/>
              </a:rPr>
              <a:t>Funding Rounds</a:t>
            </a:r>
            <a:endParaRPr lang="en-US" sz="1200" dirty="0"/>
          </a:p>
        </p:txBody>
      </p:sp>
      <p:sp>
        <p:nvSpPr>
          <p:cNvPr id="7" name="Text 4"/>
          <p:cNvSpPr/>
          <p:nvPr/>
        </p:nvSpPr>
        <p:spPr>
          <a:xfrm>
            <a:off x="973098" y="8336875"/>
            <a:ext cx="4012168" cy="790099"/>
          </a:xfrm>
          <a:prstGeom prst="rect">
            <a:avLst/>
          </a:prstGeom>
          <a:noFill/>
          <a:ln/>
        </p:spPr>
        <p:txBody>
          <a:bodyPr wrap="square" lIns="0" tIns="0" rIns="0" bIns="0" rtlCol="0" anchor="t"/>
          <a:lstStyle/>
          <a:p>
            <a:pPr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Companies securing significant Seed funding are more likely to move into higher funding rounds, such as Series A and Series B. In regions like North America and Asia, Seed funding is dominant, creating a foundation for progression through subsequent rounds.</a:t>
            </a:r>
            <a:endParaRPr lang="en-US" sz="950" dirty="0"/>
          </a:p>
        </p:txBody>
      </p:sp>
      <p:sp>
        <p:nvSpPr>
          <p:cNvPr id="8" name="Shape 5"/>
          <p:cNvSpPr/>
          <p:nvPr/>
        </p:nvSpPr>
        <p:spPr>
          <a:xfrm>
            <a:off x="5108615" y="8069937"/>
            <a:ext cx="277654" cy="277654"/>
          </a:xfrm>
          <a:prstGeom prst="roundRect">
            <a:avLst>
              <a:gd name="adj" fmla="val 18673"/>
            </a:avLst>
          </a:prstGeom>
          <a:solidFill>
            <a:srgbClr val="E2E3E9"/>
          </a:solidFill>
          <a:ln w="7620">
            <a:solidFill>
              <a:srgbClr val="C8C9CF"/>
            </a:solidFill>
            <a:prstDash val="solid"/>
          </a:ln>
        </p:spPr>
      </p:sp>
      <p:sp>
        <p:nvSpPr>
          <p:cNvPr id="9" name="Text 6"/>
          <p:cNvSpPr/>
          <p:nvPr/>
        </p:nvSpPr>
        <p:spPr>
          <a:xfrm>
            <a:off x="5195768" y="8116133"/>
            <a:ext cx="103227" cy="185142"/>
          </a:xfrm>
          <a:prstGeom prst="rect">
            <a:avLst/>
          </a:prstGeom>
          <a:noFill/>
          <a:ln/>
        </p:spPr>
        <p:txBody>
          <a:bodyPr wrap="none" lIns="0" tIns="0" rIns="0" bIns="0" rtlCol="0" anchor="t"/>
          <a:lstStyle/>
          <a:p>
            <a:pPr algn="ctr" indent="0" marL="0">
              <a:lnSpc>
                <a:spcPts val="14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2</a:t>
            </a:r>
            <a:endParaRPr lang="en-US" sz="1450" dirty="0"/>
          </a:p>
        </p:txBody>
      </p:sp>
      <p:sp>
        <p:nvSpPr>
          <p:cNvPr id="10" name="Text 7"/>
          <p:cNvSpPr/>
          <p:nvPr/>
        </p:nvSpPr>
        <p:spPr>
          <a:xfrm>
            <a:off x="5509617" y="8069937"/>
            <a:ext cx="1543050" cy="192881"/>
          </a:xfrm>
          <a:prstGeom prst="rect">
            <a:avLst/>
          </a:prstGeom>
          <a:noFill/>
          <a:ln/>
        </p:spPr>
        <p:txBody>
          <a:bodyPr wrap="none" lIns="0" tIns="0" rIns="0" bIns="0" rtlCol="0" anchor="t"/>
          <a:lstStyle/>
          <a:p>
            <a:pPr indent="0" marL="0">
              <a:lnSpc>
                <a:spcPts val="1500"/>
              </a:lnSpc>
              <a:buNone/>
            </a:pPr>
            <a:r>
              <a:rPr lang="en-US" sz="1200" dirty="0">
                <a:solidFill>
                  <a:srgbClr val="5B5F71"/>
                </a:solidFill>
                <a:latin typeface="Instrument Sans Semi Bold" pitchFamily="34" charset="0"/>
                <a:ea typeface="Instrument Sans Semi Bold" pitchFamily="34" charset="-122"/>
                <a:cs typeface="Instrument Sans Semi Bold" pitchFamily="34" charset="-120"/>
              </a:rPr>
              <a:t>Sector Influence</a:t>
            </a:r>
            <a:endParaRPr lang="en-US" sz="1200" dirty="0"/>
          </a:p>
        </p:txBody>
      </p:sp>
      <p:sp>
        <p:nvSpPr>
          <p:cNvPr id="11" name="Text 8"/>
          <p:cNvSpPr/>
          <p:nvPr/>
        </p:nvSpPr>
        <p:spPr>
          <a:xfrm>
            <a:off x="5509617" y="8336875"/>
            <a:ext cx="4012168" cy="987623"/>
          </a:xfrm>
          <a:prstGeom prst="rect">
            <a:avLst/>
          </a:prstGeom>
          <a:noFill/>
          <a:ln/>
        </p:spPr>
        <p:txBody>
          <a:bodyPr wrap="square" lIns="0" tIns="0" rIns="0" bIns="0" rtlCol="0" anchor="t"/>
          <a:lstStyle/>
          <a:p>
            <a:pPr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Technology and finance sectors, particularly in regions like North America and Asia, attract larger funding amounts due to their scalability and innovation potential. Sectors requiring longer development, like medical or industrial fields, may not experience the same upward trend in advanced funding rounds.</a:t>
            </a:r>
            <a:endParaRPr lang="en-US" sz="950" dirty="0"/>
          </a:p>
        </p:txBody>
      </p:sp>
      <p:sp>
        <p:nvSpPr>
          <p:cNvPr id="12" name="Shape 9"/>
          <p:cNvSpPr/>
          <p:nvPr/>
        </p:nvSpPr>
        <p:spPr>
          <a:xfrm>
            <a:off x="9645134" y="8069937"/>
            <a:ext cx="277654" cy="277654"/>
          </a:xfrm>
          <a:prstGeom prst="roundRect">
            <a:avLst>
              <a:gd name="adj" fmla="val 18673"/>
            </a:avLst>
          </a:prstGeom>
          <a:solidFill>
            <a:srgbClr val="E2E3E9"/>
          </a:solidFill>
          <a:ln w="7620">
            <a:solidFill>
              <a:srgbClr val="C8C9CF"/>
            </a:solidFill>
            <a:prstDash val="solid"/>
          </a:ln>
        </p:spPr>
      </p:sp>
      <p:sp>
        <p:nvSpPr>
          <p:cNvPr id="13" name="Text 10"/>
          <p:cNvSpPr/>
          <p:nvPr/>
        </p:nvSpPr>
        <p:spPr>
          <a:xfrm>
            <a:off x="9730264" y="8116133"/>
            <a:ext cx="107275" cy="185142"/>
          </a:xfrm>
          <a:prstGeom prst="rect">
            <a:avLst/>
          </a:prstGeom>
          <a:noFill/>
          <a:ln/>
        </p:spPr>
        <p:txBody>
          <a:bodyPr wrap="none" lIns="0" tIns="0" rIns="0" bIns="0" rtlCol="0" anchor="t"/>
          <a:lstStyle/>
          <a:p>
            <a:pPr algn="ctr" indent="0" marL="0">
              <a:lnSpc>
                <a:spcPts val="14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3</a:t>
            </a:r>
            <a:endParaRPr lang="en-US" sz="1450" dirty="0"/>
          </a:p>
        </p:txBody>
      </p:sp>
      <p:sp>
        <p:nvSpPr>
          <p:cNvPr id="14" name="Text 11"/>
          <p:cNvSpPr/>
          <p:nvPr/>
        </p:nvSpPr>
        <p:spPr>
          <a:xfrm>
            <a:off x="10046137" y="8069937"/>
            <a:ext cx="1685211" cy="192881"/>
          </a:xfrm>
          <a:prstGeom prst="rect">
            <a:avLst/>
          </a:prstGeom>
          <a:noFill/>
          <a:ln/>
        </p:spPr>
        <p:txBody>
          <a:bodyPr wrap="none" lIns="0" tIns="0" rIns="0" bIns="0" rtlCol="0" anchor="t"/>
          <a:lstStyle/>
          <a:p>
            <a:pPr indent="0" marL="0">
              <a:lnSpc>
                <a:spcPts val="1500"/>
              </a:lnSpc>
              <a:buNone/>
            </a:pPr>
            <a:r>
              <a:rPr lang="en-US" sz="1200" dirty="0">
                <a:solidFill>
                  <a:srgbClr val="5B5F71"/>
                </a:solidFill>
                <a:latin typeface="Instrument Sans Semi Bold" pitchFamily="34" charset="0"/>
                <a:ea typeface="Instrument Sans Semi Bold" pitchFamily="34" charset="-122"/>
                <a:cs typeface="Instrument Sans Semi Bold" pitchFamily="34" charset="-120"/>
              </a:rPr>
              <a:t>Geographical Influence</a:t>
            </a:r>
            <a:endParaRPr lang="en-US" sz="1200" dirty="0"/>
          </a:p>
        </p:txBody>
      </p:sp>
      <p:sp>
        <p:nvSpPr>
          <p:cNvPr id="15" name="Text 12"/>
          <p:cNvSpPr/>
          <p:nvPr/>
        </p:nvSpPr>
        <p:spPr>
          <a:xfrm>
            <a:off x="10046137" y="8336875"/>
            <a:ext cx="4012168" cy="790099"/>
          </a:xfrm>
          <a:prstGeom prst="rect">
            <a:avLst/>
          </a:prstGeom>
          <a:noFill/>
          <a:ln/>
        </p:spPr>
        <p:txBody>
          <a:bodyPr wrap="square" lIns="0" tIns="0" rIns="0" bIns="0" rtlCol="0" anchor="t"/>
          <a:lstStyle/>
          <a:p>
            <a:pPr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Regions like North America receive the largest amount of Seed and Series A funding, giving them a competitive edge. Strong ecosystems with easier access to capital, such as those in North America, help foster rapid growth across multiple funding stages.</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1962269"/>
            <a:ext cx="6150054" cy="4304943"/>
          </a:xfrm>
          <a:prstGeom prst="rect">
            <a:avLst/>
          </a:prstGeom>
        </p:spPr>
      </p:pic>
      <p:sp>
        <p:nvSpPr>
          <p:cNvPr id="3" name="Text 0"/>
          <p:cNvSpPr/>
          <p:nvPr/>
        </p:nvSpPr>
        <p:spPr>
          <a:xfrm>
            <a:off x="7623929" y="1590437"/>
            <a:ext cx="6150054" cy="925592"/>
          </a:xfrm>
          <a:prstGeom prst="rect">
            <a:avLst/>
          </a:prstGeom>
          <a:noFill/>
          <a:ln/>
        </p:spPr>
        <p:txBody>
          <a:bodyPr wrap="square" lIns="0" tIns="0" rIns="0" bIns="0" rtlCol="0" anchor="t"/>
          <a:lstStyle/>
          <a:p>
            <a:pPr indent="0" marL="0">
              <a:lnSpc>
                <a:spcPts val="3600"/>
              </a:lnSpc>
              <a:buNone/>
            </a:pPr>
            <a:r>
              <a:rPr lang="en-US" sz="2900" b="1" dirty="0">
                <a:solidFill>
                  <a:srgbClr val="505468"/>
                </a:solidFill>
                <a:latin typeface="Instrument Sans Semi Bold" pitchFamily="34" charset="0"/>
                <a:ea typeface="Instrument Sans Semi Bold" pitchFamily="34" charset="-122"/>
                <a:cs typeface="Instrument Sans Semi Bold" pitchFamily="34" charset="-120"/>
              </a:rPr>
              <a:t>Key Insight: Top 10 Regions by Number of Startups</a:t>
            </a:r>
            <a:endParaRPr lang="en-US" sz="2900" dirty="0"/>
          </a:p>
        </p:txBody>
      </p:sp>
      <p:sp>
        <p:nvSpPr>
          <p:cNvPr id="4" name="Text 1"/>
          <p:cNvSpPr/>
          <p:nvPr/>
        </p:nvSpPr>
        <p:spPr>
          <a:xfrm>
            <a:off x="8018859" y="2762845"/>
            <a:ext cx="5755124" cy="1580198"/>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5B5F71"/>
                </a:solidFill>
                <a:latin typeface="Instrument Sans Medium" pitchFamily="34" charset="0"/>
                <a:ea typeface="Instrument Sans Medium" pitchFamily="34" charset="-122"/>
                <a:cs typeface="Instrument Sans Medium" pitchFamily="34" charset="-120"/>
              </a:rPr>
              <a:t>The </a:t>
            </a:r>
            <a:pPr algn="l" indent="0" marL="0">
              <a:lnSpc>
                <a:spcPts val="3100"/>
              </a:lnSpc>
              <a:buNone/>
            </a:pPr>
            <a:r>
              <a:rPr lang="en-US" sz="1900" b="1" dirty="0">
                <a:solidFill>
                  <a:srgbClr val="5B5F71"/>
                </a:solidFill>
                <a:latin typeface="Instrument Sans Medium" pitchFamily="34" charset="0"/>
                <a:ea typeface="Instrument Sans Medium" pitchFamily="34" charset="-122"/>
                <a:cs typeface="Instrument Sans Medium" pitchFamily="34" charset="-120"/>
              </a:rPr>
              <a:t>SF Bay Area</a:t>
            </a:r>
            <a:pPr algn="l" indent="0" marL="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 dominates as the leading hub for startups, with </a:t>
            </a:r>
            <a:pPr algn="l" indent="0" marL="0">
              <a:lnSpc>
                <a:spcPts val="3100"/>
              </a:lnSpc>
              <a:buNone/>
            </a:pPr>
            <a:r>
              <a:rPr lang="en-US" sz="1900" b="1" dirty="0">
                <a:solidFill>
                  <a:srgbClr val="5B5F71"/>
                </a:solidFill>
                <a:latin typeface="Instrument Sans Medium" pitchFamily="34" charset="0"/>
                <a:ea typeface="Instrument Sans Medium" pitchFamily="34" charset="-122"/>
                <a:cs typeface="Instrument Sans Medium" pitchFamily="34" charset="-120"/>
              </a:rPr>
              <a:t>over 6,000</a:t>
            </a:r>
            <a:pPr algn="l" indent="0" marL="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 startups, showcasing its central role in the global entrepreneurial ecosystem.</a:t>
            </a:r>
            <a:endParaRPr lang="en-US" sz="1900" dirty="0"/>
          </a:p>
        </p:txBody>
      </p:sp>
      <p:sp>
        <p:nvSpPr>
          <p:cNvPr id="5" name="Text 2"/>
          <p:cNvSpPr/>
          <p:nvPr/>
        </p:nvSpPr>
        <p:spPr>
          <a:xfrm>
            <a:off x="8018859" y="4429363"/>
            <a:ext cx="5755124" cy="2370296"/>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5B5F71"/>
                </a:solidFill>
                <a:latin typeface="Instrument Sans Medium" pitchFamily="34" charset="0"/>
                <a:ea typeface="Instrument Sans Medium" pitchFamily="34" charset="-122"/>
                <a:cs typeface="Instrument Sans Medium" pitchFamily="34" charset="-120"/>
              </a:rPr>
              <a:t>The second largest category is </a:t>
            </a:r>
            <a:pPr algn="l" indent="0" marL="0">
              <a:lnSpc>
                <a:spcPts val="3100"/>
              </a:lnSpc>
              <a:buNone/>
            </a:pPr>
            <a:r>
              <a:rPr lang="en-US" sz="1900" b="1" dirty="0">
                <a:solidFill>
                  <a:srgbClr val="5B5F71"/>
                </a:solidFill>
                <a:latin typeface="Instrument Sans Medium" pitchFamily="34" charset="0"/>
                <a:ea typeface="Instrument Sans Medium" pitchFamily="34" charset="-122"/>
                <a:cs typeface="Instrument Sans Medium" pitchFamily="34" charset="-120"/>
              </a:rPr>
              <a:t>"Unknown"</a:t>
            </a:r>
            <a:pPr algn="l" indent="0" marL="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 which could indicate gaps in data or emerging regions not yet clearly defined. Other key regions include </a:t>
            </a:r>
            <a:pPr algn="l" indent="0" marL="0">
              <a:lnSpc>
                <a:spcPts val="3100"/>
              </a:lnSpc>
              <a:buNone/>
            </a:pPr>
            <a:r>
              <a:rPr lang="en-US" sz="1900" b="1" dirty="0">
                <a:solidFill>
                  <a:srgbClr val="5B5F71"/>
                </a:solidFill>
                <a:latin typeface="Instrument Sans Medium" pitchFamily="34" charset="0"/>
                <a:ea typeface="Instrument Sans Medium" pitchFamily="34" charset="-122"/>
                <a:cs typeface="Instrument Sans Medium" pitchFamily="34" charset="-120"/>
              </a:rPr>
              <a:t>New York City</a:t>
            </a:r>
            <a:pPr algn="l" indent="0" marL="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 </a:t>
            </a:r>
            <a:pPr algn="l" indent="0" marL="0">
              <a:lnSpc>
                <a:spcPts val="3100"/>
              </a:lnSpc>
              <a:buNone/>
            </a:pPr>
            <a:r>
              <a:rPr lang="en-US" sz="1900" b="1" dirty="0">
                <a:solidFill>
                  <a:srgbClr val="5B5F71"/>
                </a:solidFill>
                <a:latin typeface="Instrument Sans Medium" pitchFamily="34" charset="0"/>
                <a:ea typeface="Instrument Sans Medium" pitchFamily="34" charset="-122"/>
                <a:cs typeface="Instrument Sans Medium" pitchFamily="34" charset="-120"/>
              </a:rPr>
              <a:t>Boston</a:t>
            </a:r>
            <a:pPr algn="l" indent="0" marL="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 and </a:t>
            </a:r>
            <a:pPr algn="l" indent="0" marL="0">
              <a:lnSpc>
                <a:spcPts val="3100"/>
              </a:lnSpc>
              <a:buNone/>
            </a:pPr>
            <a:r>
              <a:rPr lang="en-US" sz="1900" b="1" dirty="0">
                <a:solidFill>
                  <a:srgbClr val="5B5F71"/>
                </a:solidFill>
                <a:latin typeface="Instrument Sans Medium" pitchFamily="34" charset="0"/>
                <a:ea typeface="Instrument Sans Medium" pitchFamily="34" charset="-122"/>
                <a:cs typeface="Instrument Sans Medium" pitchFamily="34" charset="-120"/>
              </a:rPr>
              <a:t>London</a:t>
            </a:r>
            <a:pPr algn="l" indent="0" marL="0">
              <a:lnSpc>
                <a:spcPts val="3100"/>
              </a:lnSpc>
              <a:buNone/>
            </a:pPr>
            <a:r>
              <a:rPr lang="en-US" sz="1900" dirty="0">
                <a:solidFill>
                  <a:srgbClr val="5B5F71"/>
                </a:solidFill>
                <a:latin typeface="Instrument Sans Medium" pitchFamily="34" charset="0"/>
                <a:ea typeface="Instrument Sans Medium" pitchFamily="34" charset="-122"/>
                <a:cs typeface="Instrument Sans Medium" pitchFamily="34" charset="-120"/>
              </a:rPr>
              <a:t>, but they have significantly fewer startups compared to the Bay Area.</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94717" y="467320"/>
            <a:ext cx="6826210" cy="4719757"/>
          </a:xfrm>
          <a:prstGeom prst="rect">
            <a:avLst/>
          </a:prstGeom>
        </p:spPr>
      </p:pic>
      <p:sp>
        <p:nvSpPr>
          <p:cNvPr id="3" name="Text 0"/>
          <p:cNvSpPr/>
          <p:nvPr/>
        </p:nvSpPr>
        <p:spPr>
          <a:xfrm>
            <a:off x="594717" y="5441990"/>
            <a:ext cx="7245310" cy="531019"/>
          </a:xfrm>
          <a:prstGeom prst="rect">
            <a:avLst/>
          </a:prstGeom>
          <a:noFill/>
          <a:ln/>
        </p:spPr>
        <p:txBody>
          <a:bodyPr wrap="none" lIns="0" tIns="0" rIns="0" bIns="0" rtlCol="0" anchor="t"/>
          <a:lstStyle/>
          <a:p>
            <a:pPr indent="0" marL="0">
              <a:lnSpc>
                <a:spcPts val="4150"/>
              </a:lnSpc>
              <a:buNone/>
            </a:pPr>
            <a:r>
              <a:rPr lang="en-US" sz="3300" dirty="0">
                <a:solidFill>
                  <a:srgbClr val="505468"/>
                </a:solidFill>
                <a:latin typeface="Instrument Sans Semi Bold" pitchFamily="34" charset="0"/>
                <a:ea typeface="Instrument Sans Semi Bold" pitchFamily="34" charset="-122"/>
                <a:cs typeface="Instrument Sans Semi Bold" pitchFamily="34" charset="-120"/>
              </a:rPr>
              <a:t>Statistical Analysis – ANOVA Results</a:t>
            </a:r>
            <a:endParaRPr lang="en-US" sz="3300" dirty="0"/>
          </a:p>
        </p:txBody>
      </p:sp>
      <p:sp>
        <p:nvSpPr>
          <p:cNvPr id="4" name="Shape 1"/>
          <p:cNvSpPr/>
          <p:nvPr/>
        </p:nvSpPr>
        <p:spPr>
          <a:xfrm>
            <a:off x="594717" y="6227921"/>
            <a:ext cx="4367093" cy="1537930"/>
          </a:xfrm>
          <a:prstGeom prst="roundRect">
            <a:avLst>
              <a:gd name="adj" fmla="val 4641"/>
            </a:avLst>
          </a:prstGeom>
          <a:solidFill>
            <a:srgbClr val="E2E3E9"/>
          </a:solidFill>
          <a:ln w="7620">
            <a:solidFill>
              <a:srgbClr val="C8C9CF"/>
            </a:solidFill>
            <a:prstDash val="solid"/>
          </a:ln>
        </p:spPr>
      </p:sp>
      <p:sp>
        <p:nvSpPr>
          <p:cNvPr id="5" name="Text 2"/>
          <p:cNvSpPr/>
          <p:nvPr/>
        </p:nvSpPr>
        <p:spPr>
          <a:xfrm>
            <a:off x="772239" y="6405443"/>
            <a:ext cx="2359223" cy="265509"/>
          </a:xfrm>
          <a:prstGeom prst="rect">
            <a:avLst/>
          </a:prstGeom>
          <a:noFill/>
          <a:ln/>
        </p:spPr>
        <p:txBody>
          <a:bodyPr wrap="none" lIns="0" tIns="0" rIns="0" bIns="0" rtlCol="0" anchor="t"/>
          <a:lstStyle/>
          <a:p>
            <a:pPr indent="0" marL="0">
              <a:lnSpc>
                <a:spcPts val="205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ANOVA Test for Sectors</a:t>
            </a:r>
            <a:endParaRPr lang="en-US" sz="1650" dirty="0"/>
          </a:p>
        </p:txBody>
      </p:sp>
      <p:sp>
        <p:nvSpPr>
          <p:cNvPr id="6" name="Text 3"/>
          <p:cNvSpPr/>
          <p:nvPr/>
        </p:nvSpPr>
        <p:spPr>
          <a:xfrm>
            <a:off x="772239" y="6772870"/>
            <a:ext cx="4012049" cy="543639"/>
          </a:xfrm>
          <a:prstGeom prst="rect">
            <a:avLst/>
          </a:prstGeom>
          <a:noFill/>
          <a:ln/>
        </p:spPr>
        <p:txBody>
          <a:bodyPr wrap="square" lIns="0" tIns="0" rIns="0" bIns="0" rtlCol="0" anchor="t"/>
          <a:lstStyle/>
          <a:p>
            <a:pPr indent="0" marL="0">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F-statistic: 0.95, p-value: 0.54 → No significant difference in average funding across sectors.</a:t>
            </a:r>
            <a:endParaRPr lang="en-US" sz="1300" dirty="0"/>
          </a:p>
        </p:txBody>
      </p:sp>
      <p:sp>
        <p:nvSpPr>
          <p:cNvPr id="7" name="Shape 4"/>
          <p:cNvSpPr/>
          <p:nvPr/>
        </p:nvSpPr>
        <p:spPr>
          <a:xfrm>
            <a:off x="5131713" y="6227921"/>
            <a:ext cx="4367093" cy="1537930"/>
          </a:xfrm>
          <a:prstGeom prst="roundRect">
            <a:avLst>
              <a:gd name="adj" fmla="val 4641"/>
            </a:avLst>
          </a:prstGeom>
          <a:solidFill>
            <a:srgbClr val="E2E3E9"/>
          </a:solidFill>
          <a:ln w="7620">
            <a:solidFill>
              <a:srgbClr val="C8C9CF"/>
            </a:solidFill>
            <a:prstDash val="solid"/>
          </a:ln>
        </p:spPr>
      </p:sp>
      <p:sp>
        <p:nvSpPr>
          <p:cNvPr id="8" name="Text 5"/>
          <p:cNvSpPr/>
          <p:nvPr/>
        </p:nvSpPr>
        <p:spPr>
          <a:xfrm>
            <a:off x="5309235" y="6405443"/>
            <a:ext cx="2394823" cy="265509"/>
          </a:xfrm>
          <a:prstGeom prst="rect">
            <a:avLst/>
          </a:prstGeom>
          <a:noFill/>
          <a:ln/>
        </p:spPr>
        <p:txBody>
          <a:bodyPr wrap="none" lIns="0" tIns="0" rIns="0" bIns="0" rtlCol="0" anchor="t"/>
          <a:lstStyle/>
          <a:p>
            <a:pPr indent="0" marL="0">
              <a:lnSpc>
                <a:spcPts val="205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ANOVA Test for Regions</a:t>
            </a:r>
            <a:endParaRPr lang="en-US" sz="1650" dirty="0"/>
          </a:p>
        </p:txBody>
      </p:sp>
      <p:sp>
        <p:nvSpPr>
          <p:cNvPr id="9" name="Text 6"/>
          <p:cNvSpPr/>
          <p:nvPr/>
        </p:nvSpPr>
        <p:spPr>
          <a:xfrm>
            <a:off x="5309235" y="6772870"/>
            <a:ext cx="4012049" cy="543639"/>
          </a:xfrm>
          <a:prstGeom prst="rect">
            <a:avLst/>
          </a:prstGeom>
          <a:noFill/>
          <a:ln/>
        </p:spPr>
        <p:txBody>
          <a:bodyPr wrap="square" lIns="0" tIns="0" rIns="0" bIns="0" rtlCol="0" anchor="t"/>
          <a:lstStyle/>
          <a:p>
            <a:pPr indent="0" marL="0">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F-statistic: 0.48, p-value: 0.93 → No significant difference in average funding across regions.</a:t>
            </a:r>
            <a:endParaRPr lang="en-US" sz="1300" dirty="0"/>
          </a:p>
        </p:txBody>
      </p:sp>
      <p:sp>
        <p:nvSpPr>
          <p:cNvPr id="10" name="Shape 7"/>
          <p:cNvSpPr/>
          <p:nvPr/>
        </p:nvSpPr>
        <p:spPr>
          <a:xfrm>
            <a:off x="9668708" y="6227921"/>
            <a:ext cx="4367093" cy="1537930"/>
          </a:xfrm>
          <a:prstGeom prst="roundRect">
            <a:avLst>
              <a:gd name="adj" fmla="val 4641"/>
            </a:avLst>
          </a:prstGeom>
          <a:solidFill>
            <a:srgbClr val="E2E3E9"/>
          </a:solidFill>
          <a:ln w="7620">
            <a:solidFill>
              <a:srgbClr val="C8C9CF"/>
            </a:solidFill>
            <a:prstDash val="solid"/>
          </a:ln>
        </p:spPr>
      </p:sp>
      <p:sp>
        <p:nvSpPr>
          <p:cNvPr id="11" name="Text 8"/>
          <p:cNvSpPr/>
          <p:nvPr/>
        </p:nvSpPr>
        <p:spPr>
          <a:xfrm>
            <a:off x="9846231" y="6405443"/>
            <a:ext cx="2124313" cy="265509"/>
          </a:xfrm>
          <a:prstGeom prst="rect">
            <a:avLst/>
          </a:prstGeom>
          <a:noFill/>
          <a:ln/>
        </p:spPr>
        <p:txBody>
          <a:bodyPr wrap="none" lIns="0" tIns="0" rIns="0" bIns="0" rtlCol="0" anchor="t"/>
          <a:lstStyle/>
          <a:p>
            <a:pPr indent="0" marL="0">
              <a:lnSpc>
                <a:spcPts val="205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Conclusion</a:t>
            </a:r>
            <a:endParaRPr lang="en-US" sz="1650" dirty="0"/>
          </a:p>
        </p:txBody>
      </p:sp>
      <p:sp>
        <p:nvSpPr>
          <p:cNvPr id="12" name="Text 9"/>
          <p:cNvSpPr/>
          <p:nvPr/>
        </p:nvSpPr>
        <p:spPr>
          <a:xfrm>
            <a:off x="9846231" y="6772870"/>
            <a:ext cx="4012049" cy="815459"/>
          </a:xfrm>
          <a:prstGeom prst="rect">
            <a:avLst/>
          </a:prstGeom>
          <a:noFill/>
          <a:ln/>
        </p:spPr>
        <p:txBody>
          <a:bodyPr wrap="square" lIns="0" tIns="0" rIns="0" bIns="0" rtlCol="0" anchor="t"/>
          <a:lstStyle/>
          <a:p>
            <a:pPr indent="0" marL="0">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Though certain sectors and regions receive more funding, the distribution of funds is statistically even across them.</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6019" y="814864"/>
            <a:ext cx="7624762" cy="1356598"/>
          </a:xfrm>
          <a:prstGeom prst="rect">
            <a:avLst/>
          </a:prstGeom>
          <a:noFill/>
          <a:ln/>
        </p:spPr>
        <p:txBody>
          <a:bodyPr wrap="square" lIns="0" tIns="0" rIns="0" bIns="0" rtlCol="0" anchor="t"/>
          <a:lstStyle/>
          <a:p>
            <a:pPr indent="0" marL="0">
              <a:lnSpc>
                <a:spcPts val="5300"/>
              </a:lnSpc>
              <a:buNone/>
            </a:pPr>
            <a:r>
              <a:rPr lang="en-US" sz="4250" dirty="0">
                <a:solidFill>
                  <a:srgbClr val="505468"/>
                </a:solidFill>
                <a:latin typeface="Instrument Sans Semi Bold" pitchFamily="34" charset="0"/>
                <a:ea typeface="Instrument Sans Semi Bold" pitchFamily="34" charset="-122"/>
                <a:cs typeface="Instrument Sans Semi Bold" pitchFamily="34" charset="-120"/>
              </a:rPr>
              <a:t>Recommendations for Startups</a:t>
            </a:r>
            <a:endParaRPr lang="en-US" sz="4250" dirty="0"/>
          </a:p>
        </p:txBody>
      </p:sp>
      <p:sp>
        <p:nvSpPr>
          <p:cNvPr id="4" name="Shape 1"/>
          <p:cNvSpPr/>
          <p:nvPr/>
        </p:nvSpPr>
        <p:spPr>
          <a:xfrm>
            <a:off x="6246019" y="2741176"/>
            <a:ext cx="488394" cy="488394"/>
          </a:xfrm>
          <a:prstGeom prst="roundRect">
            <a:avLst>
              <a:gd name="adj" fmla="val 18667"/>
            </a:avLst>
          </a:prstGeom>
          <a:solidFill>
            <a:srgbClr val="E2E3E9"/>
          </a:solidFill>
          <a:ln w="7620">
            <a:solidFill>
              <a:srgbClr val="C8C9CF"/>
            </a:solidFill>
            <a:prstDash val="solid"/>
          </a:ln>
        </p:spPr>
      </p:sp>
      <p:sp>
        <p:nvSpPr>
          <p:cNvPr id="5" name="Text 2"/>
          <p:cNvSpPr/>
          <p:nvPr/>
        </p:nvSpPr>
        <p:spPr>
          <a:xfrm>
            <a:off x="6427113" y="2822496"/>
            <a:ext cx="126087" cy="325636"/>
          </a:xfrm>
          <a:prstGeom prst="rect">
            <a:avLst/>
          </a:prstGeom>
          <a:noFill/>
          <a:ln/>
        </p:spPr>
        <p:txBody>
          <a:bodyPr wrap="none" lIns="0" tIns="0" rIns="0" bIns="0" rtlCol="0" anchor="t"/>
          <a:lstStyle/>
          <a:p>
            <a:pPr algn="ctr" indent="0" marL="0">
              <a:lnSpc>
                <a:spcPts val="2550"/>
              </a:lnSpc>
              <a:buNone/>
            </a:pPr>
            <a:r>
              <a:rPr lang="en-US" sz="2550" dirty="0">
                <a:solidFill>
                  <a:srgbClr val="5B5F71"/>
                </a:solidFill>
                <a:latin typeface="Instrument Sans Semi Bold" pitchFamily="34" charset="0"/>
                <a:ea typeface="Instrument Sans Semi Bold" pitchFamily="34" charset="-122"/>
                <a:cs typeface="Instrument Sans Semi Bold" pitchFamily="34" charset="-120"/>
              </a:rPr>
              <a:t>1</a:t>
            </a:r>
            <a:endParaRPr lang="en-US" sz="2550" dirty="0"/>
          </a:p>
        </p:txBody>
      </p:sp>
      <p:sp>
        <p:nvSpPr>
          <p:cNvPr id="6" name="Text 3"/>
          <p:cNvSpPr/>
          <p:nvPr/>
        </p:nvSpPr>
        <p:spPr>
          <a:xfrm>
            <a:off x="6951464" y="2741176"/>
            <a:ext cx="3599140" cy="339090"/>
          </a:xfrm>
          <a:prstGeom prst="rect">
            <a:avLst/>
          </a:prstGeom>
          <a:noFill/>
          <a:ln/>
        </p:spPr>
        <p:txBody>
          <a:bodyPr wrap="none" lIns="0" tIns="0" rIns="0" bIns="0" rtlCol="0" anchor="t"/>
          <a:lstStyle/>
          <a:p>
            <a:pPr indent="0" marL="0">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Target High-Growth Sectors</a:t>
            </a:r>
            <a:endParaRPr lang="en-US" sz="2100" dirty="0"/>
          </a:p>
        </p:txBody>
      </p:sp>
      <p:sp>
        <p:nvSpPr>
          <p:cNvPr id="7" name="Text 4"/>
          <p:cNvSpPr/>
          <p:nvPr/>
        </p:nvSpPr>
        <p:spPr>
          <a:xfrm>
            <a:off x="6951464" y="3210401"/>
            <a:ext cx="6919317" cy="347186"/>
          </a:xfrm>
          <a:prstGeom prst="rect">
            <a:avLst/>
          </a:prstGeom>
          <a:noFill/>
          <a:ln/>
        </p:spPr>
        <p:txBody>
          <a:bodyPr wrap="none" lIns="0" tIns="0" rIns="0" bIns="0" rtlCol="0" anchor="t"/>
          <a:lstStyle/>
          <a:p>
            <a:pPr indent="0" marL="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Focus on innovation in IoT, Technology, Consulting, and Education.</a:t>
            </a:r>
            <a:endParaRPr lang="en-US" sz="1700" dirty="0"/>
          </a:p>
        </p:txBody>
      </p:sp>
      <p:sp>
        <p:nvSpPr>
          <p:cNvPr id="8" name="Text 5"/>
          <p:cNvSpPr/>
          <p:nvPr/>
        </p:nvSpPr>
        <p:spPr>
          <a:xfrm>
            <a:off x="6951464" y="3687723"/>
            <a:ext cx="6919317" cy="347186"/>
          </a:xfrm>
          <a:prstGeom prst="rect">
            <a:avLst/>
          </a:prstGeom>
          <a:noFill/>
          <a:ln/>
        </p:spPr>
        <p:txBody>
          <a:bodyPr wrap="none" lIns="0" tIns="0" rIns="0" bIns="0" rtlCol="0" anchor="t"/>
          <a:lstStyle/>
          <a:p>
            <a:pPr indent="0" marL="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Leverage increasing demand for remote work and online education.</a:t>
            </a:r>
            <a:endParaRPr lang="en-US" sz="1700" dirty="0"/>
          </a:p>
        </p:txBody>
      </p:sp>
      <p:sp>
        <p:nvSpPr>
          <p:cNvPr id="9" name="Shape 6"/>
          <p:cNvSpPr/>
          <p:nvPr/>
        </p:nvSpPr>
        <p:spPr>
          <a:xfrm>
            <a:off x="6246019" y="4496157"/>
            <a:ext cx="488394" cy="488394"/>
          </a:xfrm>
          <a:prstGeom prst="roundRect">
            <a:avLst>
              <a:gd name="adj" fmla="val 18667"/>
            </a:avLst>
          </a:prstGeom>
          <a:solidFill>
            <a:srgbClr val="E2E3E9"/>
          </a:solidFill>
          <a:ln w="7620">
            <a:solidFill>
              <a:srgbClr val="C8C9CF"/>
            </a:solidFill>
            <a:prstDash val="solid"/>
          </a:ln>
        </p:spPr>
      </p:sp>
      <p:sp>
        <p:nvSpPr>
          <p:cNvPr id="10" name="Text 7"/>
          <p:cNvSpPr/>
          <p:nvPr/>
        </p:nvSpPr>
        <p:spPr>
          <a:xfrm>
            <a:off x="6399490" y="4577477"/>
            <a:ext cx="181332" cy="325636"/>
          </a:xfrm>
          <a:prstGeom prst="rect">
            <a:avLst/>
          </a:prstGeom>
          <a:noFill/>
          <a:ln/>
        </p:spPr>
        <p:txBody>
          <a:bodyPr wrap="none" lIns="0" tIns="0" rIns="0" bIns="0" rtlCol="0" anchor="t"/>
          <a:lstStyle/>
          <a:p>
            <a:pPr algn="ctr" indent="0" marL="0">
              <a:lnSpc>
                <a:spcPts val="2550"/>
              </a:lnSpc>
              <a:buNone/>
            </a:pPr>
            <a:r>
              <a:rPr lang="en-US" sz="2550" dirty="0">
                <a:solidFill>
                  <a:srgbClr val="5B5F71"/>
                </a:solidFill>
                <a:latin typeface="Instrument Sans Semi Bold" pitchFamily="34" charset="0"/>
                <a:ea typeface="Instrument Sans Semi Bold" pitchFamily="34" charset="-122"/>
                <a:cs typeface="Instrument Sans Semi Bold" pitchFamily="34" charset="-120"/>
              </a:rPr>
              <a:t>2</a:t>
            </a:r>
            <a:endParaRPr lang="en-US" sz="2550" dirty="0"/>
          </a:p>
        </p:txBody>
      </p:sp>
      <p:sp>
        <p:nvSpPr>
          <p:cNvPr id="11" name="Text 8"/>
          <p:cNvSpPr/>
          <p:nvPr/>
        </p:nvSpPr>
        <p:spPr>
          <a:xfrm>
            <a:off x="6951464" y="4496157"/>
            <a:ext cx="3294102" cy="339090"/>
          </a:xfrm>
          <a:prstGeom prst="rect">
            <a:avLst/>
          </a:prstGeom>
          <a:noFill/>
          <a:ln/>
        </p:spPr>
        <p:txBody>
          <a:bodyPr wrap="none" lIns="0" tIns="0" rIns="0" bIns="0" rtlCol="0" anchor="t"/>
          <a:lstStyle/>
          <a:p>
            <a:pPr indent="0" marL="0">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Optimize Funding Rounds</a:t>
            </a:r>
            <a:endParaRPr lang="en-US" sz="2100" dirty="0"/>
          </a:p>
        </p:txBody>
      </p:sp>
      <p:sp>
        <p:nvSpPr>
          <p:cNvPr id="12" name="Text 9"/>
          <p:cNvSpPr/>
          <p:nvPr/>
        </p:nvSpPr>
        <p:spPr>
          <a:xfrm>
            <a:off x="6951464" y="4965383"/>
            <a:ext cx="6919317" cy="347186"/>
          </a:xfrm>
          <a:prstGeom prst="rect">
            <a:avLst/>
          </a:prstGeom>
          <a:noFill/>
          <a:ln/>
        </p:spPr>
        <p:txBody>
          <a:bodyPr wrap="none" lIns="0" tIns="0" rIns="0" bIns="0" rtlCol="0" anchor="t"/>
          <a:lstStyle/>
          <a:p>
            <a:pPr indent="0" marL="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Secure Seed funding early to build investor confidence.</a:t>
            </a:r>
            <a:endParaRPr lang="en-US" sz="1700" dirty="0"/>
          </a:p>
        </p:txBody>
      </p:sp>
      <p:sp>
        <p:nvSpPr>
          <p:cNvPr id="13" name="Text 10"/>
          <p:cNvSpPr/>
          <p:nvPr/>
        </p:nvSpPr>
        <p:spPr>
          <a:xfrm>
            <a:off x="6951464" y="5442704"/>
            <a:ext cx="6919317" cy="347186"/>
          </a:xfrm>
          <a:prstGeom prst="rect">
            <a:avLst/>
          </a:prstGeom>
          <a:noFill/>
          <a:ln/>
        </p:spPr>
        <p:txBody>
          <a:bodyPr wrap="none" lIns="0" tIns="0" rIns="0" bIns="0" rtlCol="0" anchor="t"/>
          <a:lstStyle/>
          <a:p>
            <a:pPr indent="0" marL="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Align fundraising with significant milestones like product launches.</a:t>
            </a:r>
            <a:endParaRPr lang="en-US" sz="1700" dirty="0"/>
          </a:p>
        </p:txBody>
      </p:sp>
      <p:sp>
        <p:nvSpPr>
          <p:cNvPr id="14" name="Shape 11"/>
          <p:cNvSpPr/>
          <p:nvPr/>
        </p:nvSpPr>
        <p:spPr>
          <a:xfrm>
            <a:off x="6246019" y="6251138"/>
            <a:ext cx="488394" cy="488394"/>
          </a:xfrm>
          <a:prstGeom prst="roundRect">
            <a:avLst>
              <a:gd name="adj" fmla="val 18667"/>
            </a:avLst>
          </a:prstGeom>
          <a:solidFill>
            <a:srgbClr val="E2E3E9"/>
          </a:solidFill>
          <a:ln w="7620">
            <a:solidFill>
              <a:srgbClr val="C8C9CF"/>
            </a:solidFill>
            <a:prstDash val="solid"/>
          </a:ln>
        </p:spPr>
      </p:sp>
      <p:sp>
        <p:nvSpPr>
          <p:cNvPr id="15" name="Text 12"/>
          <p:cNvSpPr/>
          <p:nvPr/>
        </p:nvSpPr>
        <p:spPr>
          <a:xfrm>
            <a:off x="6395918" y="6332458"/>
            <a:ext cx="188476" cy="325636"/>
          </a:xfrm>
          <a:prstGeom prst="rect">
            <a:avLst/>
          </a:prstGeom>
          <a:noFill/>
          <a:ln/>
        </p:spPr>
        <p:txBody>
          <a:bodyPr wrap="none" lIns="0" tIns="0" rIns="0" bIns="0" rtlCol="0" anchor="t"/>
          <a:lstStyle/>
          <a:p>
            <a:pPr algn="ctr" indent="0" marL="0">
              <a:lnSpc>
                <a:spcPts val="2550"/>
              </a:lnSpc>
              <a:buNone/>
            </a:pPr>
            <a:r>
              <a:rPr lang="en-US" sz="2550" dirty="0">
                <a:solidFill>
                  <a:srgbClr val="5B5F71"/>
                </a:solidFill>
                <a:latin typeface="Instrument Sans Semi Bold" pitchFamily="34" charset="0"/>
                <a:ea typeface="Instrument Sans Semi Bold" pitchFamily="34" charset="-122"/>
                <a:cs typeface="Instrument Sans Semi Bold" pitchFamily="34" charset="-120"/>
              </a:rPr>
              <a:t>3</a:t>
            </a:r>
            <a:endParaRPr lang="en-US" sz="2550" dirty="0"/>
          </a:p>
        </p:txBody>
      </p:sp>
      <p:sp>
        <p:nvSpPr>
          <p:cNvPr id="16" name="Text 13"/>
          <p:cNvSpPr/>
          <p:nvPr/>
        </p:nvSpPr>
        <p:spPr>
          <a:xfrm>
            <a:off x="6951464" y="6251138"/>
            <a:ext cx="3318986" cy="339090"/>
          </a:xfrm>
          <a:prstGeom prst="rect">
            <a:avLst/>
          </a:prstGeom>
          <a:noFill/>
          <a:ln/>
        </p:spPr>
        <p:txBody>
          <a:bodyPr wrap="none" lIns="0" tIns="0" rIns="0" bIns="0" rtlCol="0" anchor="t"/>
          <a:lstStyle/>
          <a:p>
            <a:pPr indent="0" marL="0">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Diversify Funding Sources</a:t>
            </a:r>
            <a:endParaRPr lang="en-US" sz="2100" dirty="0"/>
          </a:p>
        </p:txBody>
      </p:sp>
      <p:sp>
        <p:nvSpPr>
          <p:cNvPr id="17" name="Text 14"/>
          <p:cNvSpPr/>
          <p:nvPr/>
        </p:nvSpPr>
        <p:spPr>
          <a:xfrm>
            <a:off x="6951464" y="6720364"/>
            <a:ext cx="6919317" cy="694373"/>
          </a:xfrm>
          <a:prstGeom prst="rect">
            <a:avLst/>
          </a:prstGeom>
          <a:noFill/>
          <a:ln/>
        </p:spPr>
        <p:txBody>
          <a:bodyPr wrap="square" lIns="0" tIns="0" rIns="0" bIns="0" rtlCol="0" anchor="t"/>
          <a:lstStyle/>
          <a:p>
            <a:pPr indent="0" marL="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Explore crowdfunding, angel investors, and government grants to broaden the financial base.</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2095" y="475655"/>
            <a:ext cx="4993243" cy="417552"/>
          </a:xfrm>
          <a:prstGeom prst="rect">
            <a:avLst/>
          </a:prstGeom>
          <a:noFill/>
          <a:ln/>
        </p:spPr>
        <p:txBody>
          <a:bodyPr wrap="none" lIns="0" tIns="0" rIns="0" bIns="0" rtlCol="0" anchor="t"/>
          <a:lstStyle/>
          <a:p>
            <a:pPr indent="0" marL="0">
              <a:lnSpc>
                <a:spcPts val="3250"/>
              </a:lnSpc>
              <a:buNone/>
            </a:pPr>
            <a:r>
              <a:rPr lang="en-US" sz="2600" dirty="0">
                <a:solidFill>
                  <a:srgbClr val="505468"/>
                </a:solidFill>
                <a:latin typeface="Instrument Sans Semi Bold" pitchFamily="34" charset="0"/>
                <a:ea typeface="Instrument Sans Semi Bold" pitchFamily="34" charset="-122"/>
                <a:cs typeface="Instrument Sans Semi Bold" pitchFamily="34" charset="-120"/>
              </a:rPr>
              <a:t>Recommendations for Investors</a:t>
            </a:r>
            <a:endParaRPr lang="en-US" sz="2600" dirty="0"/>
          </a:p>
        </p:txBody>
      </p:sp>
      <p:pic>
        <p:nvPicPr>
          <p:cNvPr id="3" name="Image 0" descr="preencoded.png">    </p:cNvPr>
          <p:cNvPicPr>
            <a:picLocks noChangeAspect="1"/>
          </p:cNvPicPr>
          <p:nvPr/>
        </p:nvPicPr>
        <p:blipFill>
          <a:blip r:embed="rId1"/>
          <a:stretch>
            <a:fillRect/>
          </a:stretch>
        </p:blipFill>
        <p:spPr>
          <a:xfrm>
            <a:off x="4420672" y="1093589"/>
            <a:ext cx="5788938" cy="4169093"/>
          </a:xfrm>
          <a:prstGeom prst="rect">
            <a:avLst/>
          </a:prstGeom>
        </p:spPr>
      </p:pic>
      <p:pic>
        <p:nvPicPr>
          <p:cNvPr id="4" name="Image 1" descr="preencoded.png">    </p:cNvPr>
          <p:cNvPicPr>
            <a:picLocks noChangeAspect="1"/>
          </p:cNvPicPr>
          <p:nvPr/>
        </p:nvPicPr>
        <p:blipFill>
          <a:blip r:embed="rId2"/>
          <a:stretch>
            <a:fillRect/>
          </a:stretch>
        </p:blipFill>
        <p:spPr>
          <a:xfrm>
            <a:off x="572095" y="5412938"/>
            <a:ext cx="333970" cy="333970"/>
          </a:xfrm>
          <a:prstGeom prst="rect">
            <a:avLst/>
          </a:prstGeom>
        </p:spPr>
      </p:pic>
      <p:sp>
        <p:nvSpPr>
          <p:cNvPr id="5" name="Text 1"/>
          <p:cNvSpPr/>
          <p:nvPr/>
        </p:nvSpPr>
        <p:spPr>
          <a:xfrm>
            <a:off x="572095" y="5880497"/>
            <a:ext cx="1670209" cy="208717"/>
          </a:xfrm>
          <a:prstGeom prst="rect">
            <a:avLst/>
          </a:prstGeom>
          <a:noFill/>
          <a:ln/>
        </p:spPr>
        <p:txBody>
          <a:bodyPr wrap="none" lIns="0" tIns="0" rIns="0" bIns="0" rtlCol="0" anchor="t"/>
          <a:lstStyle/>
          <a:p>
            <a:pPr algn="l" indent="0" marL="0">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Consulting</a:t>
            </a:r>
            <a:endParaRPr lang="en-US" sz="1300" dirty="0"/>
          </a:p>
        </p:txBody>
      </p:sp>
      <p:sp>
        <p:nvSpPr>
          <p:cNvPr id="6" name="Text 2"/>
          <p:cNvSpPr/>
          <p:nvPr/>
        </p:nvSpPr>
        <p:spPr>
          <a:xfrm>
            <a:off x="572095" y="6169343"/>
            <a:ext cx="6642854" cy="213717"/>
          </a:xfrm>
          <a:prstGeom prst="rect">
            <a:avLst/>
          </a:prstGeom>
          <a:noFill/>
          <a:ln/>
        </p:spPr>
        <p:txBody>
          <a:bodyPr wrap="none" lIns="0" tIns="0" rIns="0" bIns="0" rtlCol="0" anchor="t"/>
          <a:lstStyle/>
          <a:p>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Invest in Consulting for long-term growth.</a:t>
            </a:r>
            <a:endParaRPr lang="en-US" sz="1050" dirty="0"/>
          </a:p>
        </p:txBody>
      </p:sp>
      <p:pic>
        <p:nvPicPr>
          <p:cNvPr id="7" name="Image 2" descr="preencoded.png">    </p:cNvPr>
          <p:cNvPicPr>
            <a:picLocks noChangeAspect="1"/>
          </p:cNvPicPr>
          <p:nvPr/>
        </p:nvPicPr>
        <p:blipFill>
          <a:blip r:embed="rId3"/>
          <a:stretch>
            <a:fillRect/>
          </a:stretch>
        </p:blipFill>
        <p:spPr>
          <a:xfrm>
            <a:off x="7415332" y="5412938"/>
            <a:ext cx="333970" cy="333970"/>
          </a:xfrm>
          <a:prstGeom prst="rect">
            <a:avLst/>
          </a:prstGeom>
        </p:spPr>
      </p:pic>
      <p:sp>
        <p:nvSpPr>
          <p:cNvPr id="8" name="Text 3"/>
          <p:cNvSpPr/>
          <p:nvPr/>
        </p:nvSpPr>
        <p:spPr>
          <a:xfrm>
            <a:off x="7415332" y="5880497"/>
            <a:ext cx="1670209" cy="208717"/>
          </a:xfrm>
          <a:prstGeom prst="rect">
            <a:avLst/>
          </a:prstGeom>
          <a:noFill/>
          <a:ln/>
        </p:spPr>
        <p:txBody>
          <a:bodyPr wrap="none" lIns="0" tIns="0" rIns="0" bIns="0" rtlCol="0" anchor="t"/>
          <a:lstStyle/>
          <a:p>
            <a:pPr algn="l" indent="0" marL="0">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Education</a:t>
            </a:r>
            <a:endParaRPr lang="en-US" sz="1300" dirty="0"/>
          </a:p>
        </p:txBody>
      </p:sp>
      <p:sp>
        <p:nvSpPr>
          <p:cNvPr id="9" name="Text 4"/>
          <p:cNvSpPr/>
          <p:nvPr/>
        </p:nvSpPr>
        <p:spPr>
          <a:xfrm>
            <a:off x="7415332" y="6169343"/>
            <a:ext cx="6642973" cy="213717"/>
          </a:xfrm>
          <a:prstGeom prst="rect">
            <a:avLst/>
          </a:prstGeom>
          <a:noFill/>
          <a:ln/>
        </p:spPr>
        <p:txBody>
          <a:bodyPr wrap="none" lIns="0" tIns="0" rIns="0" bIns="0" rtlCol="0" anchor="t"/>
          <a:lstStyle/>
          <a:p>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Consider education as an area of interest, especially digital education.</a:t>
            </a:r>
            <a:endParaRPr lang="en-US" sz="1050" dirty="0"/>
          </a:p>
        </p:txBody>
      </p:sp>
      <p:pic>
        <p:nvPicPr>
          <p:cNvPr id="10" name="Image 3" descr="preencoded.png">    </p:cNvPr>
          <p:cNvPicPr>
            <a:picLocks noChangeAspect="1"/>
          </p:cNvPicPr>
          <p:nvPr/>
        </p:nvPicPr>
        <p:blipFill>
          <a:blip r:embed="rId4"/>
          <a:stretch>
            <a:fillRect/>
          </a:stretch>
        </p:blipFill>
        <p:spPr>
          <a:xfrm>
            <a:off x="572095" y="6783824"/>
            <a:ext cx="333970" cy="333970"/>
          </a:xfrm>
          <a:prstGeom prst="rect">
            <a:avLst/>
          </a:prstGeom>
        </p:spPr>
      </p:pic>
      <p:sp>
        <p:nvSpPr>
          <p:cNvPr id="11" name="Text 5"/>
          <p:cNvSpPr/>
          <p:nvPr/>
        </p:nvSpPr>
        <p:spPr>
          <a:xfrm>
            <a:off x="572095" y="7251383"/>
            <a:ext cx="1670209" cy="208717"/>
          </a:xfrm>
          <a:prstGeom prst="rect">
            <a:avLst/>
          </a:prstGeom>
          <a:noFill/>
          <a:ln/>
        </p:spPr>
        <p:txBody>
          <a:bodyPr wrap="none" lIns="0" tIns="0" rIns="0" bIns="0" rtlCol="0" anchor="t"/>
          <a:lstStyle/>
          <a:p>
            <a:pPr algn="l" indent="0" marL="0">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E-Commerce</a:t>
            </a:r>
            <a:endParaRPr lang="en-US" sz="1300" dirty="0"/>
          </a:p>
        </p:txBody>
      </p:sp>
      <p:sp>
        <p:nvSpPr>
          <p:cNvPr id="12" name="Text 6"/>
          <p:cNvSpPr/>
          <p:nvPr/>
        </p:nvSpPr>
        <p:spPr>
          <a:xfrm>
            <a:off x="572095" y="7540228"/>
            <a:ext cx="6642854" cy="213717"/>
          </a:xfrm>
          <a:prstGeom prst="rect">
            <a:avLst/>
          </a:prstGeom>
          <a:noFill/>
          <a:ln/>
        </p:spPr>
        <p:txBody>
          <a:bodyPr wrap="none" lIns="0" tIns="0" rIns="0" bIns="0" rtlCol="0" anchor="t"/>
          <a:lstStyle/>
          <a:p>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Explore E-Commerce for its strong growth potential.</a:t>
            </a:r>
            <a:endParaRPr lang="en-US" sz="1050" dirty="0"/>
          </a:p>
        </p:txBody>
      </p:sp>
      <p:pic>
        <p:nvPicPr>
          <p:cNvPr id="13" name="Image 4" descr="preencoded.png">    </p:cNvPr>
          <p:cNvPicPr>
            <a:picLocks noChangeAspect="1"/>
          </p:cNvPicPr>
          <p:nvPr/>
        </p:nvPicPr>
        <p:blipFill>
          <a:blip r:embed="rId5"/>
          <a:stretch>
            <a:fillRect/>
          </a:stretch>
        </p:blipFill>
        <p:spPr>
          <a:xfrm>
            <a:off x="7415332" y="6783824"/>
            <a:ext cx="333970" cy="333970"/>
          </a:xfrm>
          <a:prstGeom prst="rect">
            <a:avLst/>
          </a:prstGeom>
        </p:spPr>
      </p:pic>
      <p:sp>
        <p:nvSpPr>
          <p:cNvPr id="14" name="Text 7"/>
          <p:cNvSpPr/>
          <p:nvPr/>
        </p:nvSpPr>
        <p:spPr>
          <a:xfrm>
            <a:off x="7415332" y="7251383"/>
            <a:ext cx="2225516" cy="208717"/>
          </a:xfrm>
          <a:prstGeom prst="rect">
            <a:avLst/>
          </a:prstGeom>
          <a:noFill/>
          <a:ln/>
        </p:spPr>
        <p:txBody>
          <a:bodyPr wrap="none" lIns="0" tIns="0" rIns="0" bIns="0" rtlCol="0" anchor="t"/>
          <a:lstStyle/>
          <a:p>
            <a:pPr algn="l" indent="0" marL="0">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Geographical Diversification</a:t>
            </a:r>
            <a:endParaRPr lang="en-US" sz="1300" dirty="0"/>
          </a:p>
        </p:txBody>
      </p:sp>
      <p:sp>
        <p:nvSpPr>
          <p:cNvPr id="15" name="Text 8"/>
          <p:cNvSpPr/>
          <p:nvPr/>
        </p:nvSpPr>
        <p:spPr>
          <a:xfrm>
            <a:off x="7415332" y="7540228"/>
            <a:ext cx="6642973" cy="213717"/>
          </a:xfrm>
          <a:prstGeom prst="rect">
            <a:avLst/>
          </a:prstGeom>
          <a:noFill/>
          <a:ln/>
        </p:spPr>
        <p:txBody>
          <a:bodyPr wrap="none" lIns="0" tIns="0" rIns="0" bIns="0" rtlCol="0" anchor="t"/>
          <a:lstStyle/>
          <a:p>
            <a:pPr algn="l" indent="0" marL="0">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Explore emerging regions like Tampa and Las Vegas for higher returns with less competition.</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2024-10-10T11:56:41Z</dcterms:created>
  <dcterms:modified xsi:type="dcterms:W3CDTF">2024-10-10T11:56:41Z</dcterms:modified>
</cp:coreProperties>
</file>